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84" r:id="rId2"/>
    <p:sldMasterId id="2147483693" r:id="rId3"/>
  </p:sldMasterIdLst>
  <p:notesMasterIdLst>
    <p:notesMasterId r:id="rId29"/>
  </p:notesMasterIdLst>
  <p:sldIdLst>
    <p:sldId id="2147469966" r:id="rId4"/>
    <p:sldId id="2147470015" r:id="rId5"/>
    <p:sldId id="2147470012" r:id="rId6"/>
    <p:sldId id="2147481417" r:id="rId7"/>
    <p:sldId id="2147481420" r:id="rId8"/>
    <p:sldId id="2147481419" r:id="rId9"/>
    <p:sldId id="2147481481" r:id="rId10"/>
    <p:sldId id="2147469878" r:id="rId11"/>
    <p:sldId id="2147470013" r:id="rId12"/>
    <p:sldId id="2147469986" r:id="rId13"/>
    <p:sldId id="2147470016" r:id="rId14"/>
    <p:sldId id="2147470014" r:id="rId15"/>
    <p:sldId id="2147470017" r:id="rId16"/>
    <p:sldId id="2147481411" r:id="rId17"/>
    <p:sldId id="2147481408" r:id="rId18"/>
    <p:sldId id="2147481403" r:id="rId19"/>
    <p:sldId id="2147481409" r:id="rId20"/>
    <p:sldId id="2147481410" r:id="rId21"/>
    <p:sldId id="2147481406" r:id="rId22"/>
    <p:sldId id="2147481413" r:id="rId23"/>
    <p:sldId id="2147481422" r:id="rId24"/>
    <p:sldId id="2147481416" r:id="rId25"/>
    <p:sldId id="2147481424" r:id="rId26"/>
    <p:sldId id="2147481414" r:id="rId27"/>
    <p:sldId id="2147481425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llenge 5 - サービスブループリント" id="{5B10B3C2-FC70-4BF9-B335-0C1D4E07DC09}">
          <p14:sldIdLst>
            <p14:sldId id="2147469966"/>
            <p14:sldId id="2147470015"/>
            <p14:sldId id="2147470012"/>
            <p14:sldId id="2147481417"/>
            <p14:sldId id="2147481420"/>
            <p14:sldId id="2147481419"/>
            <p14:sldId id="2147481481"/>
            <p14:sldId id="2147469878"/>
            <p14:sldId id="2147470013"/>
            <p14:sldId id="2147469986"/>
            <p14:sldId id="2147470016"/>
            <p14:sldId id="2147470014"/>
            <p14:sldId id="2147470017"/>
            <p14:sldId id="2147481411"/>
            <p14:sldId id="2147481408"/>
            <p14:sldId id="2147481403"/>
            <p14:sldId id="2147481409"/>
            <p14:sldId id="2147481410"/>
            <p14:sldId id="2147481406"/>
            <p14:sldId id="2147481413"/>
            <p14:sldId id="2147481422"/>
            <p14:sldId id="2147481416"/>
            <p14:sldId id="2147481424"/>
            <p14:sldId id="2147481414"/>
            <p14:sldId id="2147481425"/>
          </p14:sldIdLst>
        </p14:section>
        <p14:section name="Appendix" id="{E076CD47-E9C6-40EF-A3E9-F00E090689E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5DE3FE-DC37-B2C4-FF65-9AE277EDCDE7}" name="Daiki Shibata" initials="DS" userId="S::dashibat@microsoft.com::e293fbd2-5fbb-4251-b152-d5fadd74f81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B85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9" autoAdjust="0"/>
    <p:restoredTop sz="89528" autoAdjust="0"/>
  </p:normalViewPr>
  <p:slideViewPr>
    <p:cSldViewPr snapToGrid="0">
      <p:cViewPr varScale="1">
        <p:scale>
          <a:sx n="97" d="100"/>
          <a:sy n="97" d="100"/>
        </p:scale>
        <p:origin x="76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8/10/relationships/authors" Target="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E6329-C3C2-4446-9B9C-7BE89F3AB7D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F156ED89-B03F-4659-84F3-E64A573CCF06}">
      <dgm:prSet phldrT="[テキスト]" custT="1"/>
      <dgm:spPr/>
      <dgm:t>
        <a:bodyPr/>
        <a:lstStyle/>
        <a:p>
          <a:r>
            <a:rPr kumimoji="1" lang="ja-JP" altLang="en-US" sz="1200" dirty="0"/>
            <a:t>利用文脈とユーザー体験の把握</a:t>
          </a:r>
        </a:p>
      </dgm:t>
    </dgm:pt>
    <dgm:pt modelId="{B38F5674-454F-46E5-8196-9E0A7E14805E}" type="parTrans" cxnId="{75A4B120-E4C3-4259-B414-A2C786563497}">
      <dgm:prSet/>
      <dgm:spPr/>
      <dgm:t>
        <a:bodyPr/>
        <a:lstStyle/>
        <a:p>
          <a:endParaRPr kumimoji="1" lang="ja-JP" altLang="en-US" sz="1400"/>
        </a:p>
      </dgm:t>
    </dgm:pt>
    <dgm:pt modelId="{F4ECD527-86B8-42BE-91DF-632A28941E49}" type="sibTrans" cxnId="{75A4B120-E4C3-4259-B414-A2C786563497}">
      <dgm:prSet custT="1"/>
      <dgm:spPr/>
      <dgm:t>
        <a:bodyPr/>
        <a:lstStyle/>
        <a:p>
          <a:endParaRPr kumimoji="1" lang="ja-JP" altLang="en-US" sz="600"/>
        </a:p>
      </dgm:t>
    </dgm:pt>
    <dgm:pt modelId="{0497D62F-2840-4C09-BFAC-7882F85ED06B}">
      <dgm:prSet phldrT="[テキスト]" custT="1"/>
      <dgm:spPr/>
      <dgm:t>
        <a:bodyPr/>
        <a:lstStyle/>
        <a:p>
          <a:r>
            <a:rPr kumimoji="1" lang="ja-JP" altLang="en-US" sz="1200" dirty="0"/>
            <a:t>ユーザー体験のモデル化と体験価値の探索</a:t>
          </a:r>
        </a:p>
      </dgm:t>
    </dgm:pt>
    <dgm:pt modelId="{A1A104BC-56E2-4BF7-8096-1E8B79A12EBE}" type="parTrans" cxnId="{C33F6646-71B8-482D-9CF2-9DE12AB92A03}">
      <dgm:prSet/>
      <dgm:spPr/>
      <dgm:t>
        <a:bodyPr/>
        <a:lstStyle/>
        <a:p>
          <a:endParaRPr kumimoji="1" lang="ja-JP" altLang="en-US" sz="1400"/>
        </a:p>
      </dgm:t>
    </dgm:pt>
    <dgm:pt modelId="{929E79F4-FCBC-4B80-9AE8-D530D8C5EE52}" type="sibTrans" cxnId="{C33F6646-71B8-482D-9CF2-9DE12AB92A03}">
      <dgm:prSet custT="1"/>
      <dgm:spPr/>
      <dgm:t>
        <a:bodyPr/>
        <a:lstStyle/>
        <a:p>
          <a:endParaRPr kumimoji="1" lang="ja-JP" altLang="en-US" sz="600"/>
        </a:p>
      </dgm:t>
    </dgm:pt>
    <dgm:pt modelId="{59C321C2-E90A-44A6-A4D4-1DB9BE923538}">
      <dgm:prSet phldrT="[テキスト]" custT="1"/>
      <dgm:spPr/>
      <dgm:t>
        <a:bodyPr/>
        <a:lstStyle/>
        <a:p>
          <a:r>
            <a:rPr kumimoji="1" lang="ja-JP" altLang="en-US" sz="1200" dirty="0"/>
            <a:t>アイディアの発想とコンセプトの作成</a:t>
          </a:r>
        </a:p>
      </dgm:t>
    </dgm:pt>
    <dgm:pt modelId="{5A471F42-7938-4703-BE73-8ECB3A987644}" type="parTrans" cxnId="{826317BA-68FF-468F-963E-A51E512E2882}">
      <dgm:prSet/>
      <dgm:spPr/>
      <dgm:t>
        <a:bodyPr/>
        <a:lstStyle/>
        <a:p>
          <a:endParaRPr kumimoji="1" lang="ja-JP" altLang="en-US" sz="1400"/>
        </a:p>
      </dgm:t>
    </dgm:pt>
    <dgm:pt modelId="{95C5285E-A6BD-4B4F-88AC-EEE79B8ACB59}" type="sibTrans" cxnId="{826317BA-68FF-468F-963E-A51E512E2882}">
      <dgm:prSet custT="1"/>
      <dgm:spPr/>
      <dgm:t>
        <a:bodyPr/>
        <a:lstStyle/>
        <a:p>
          <a:endParaRPr kumimoji="1" lang="ja-JP" altLang="en-US" sz="600"/>
        </a:p>
      </dgm:t>
    </dgm:pt>
    <dgm:pt modelId="{6E026C24-CC19-44E0-824E-80AF2F238DA0}">
      <dgm:prSet custT="1"/>
      <dgm:spPr/>
      <dgm:t>
        <a:bodyPr/>
        <a:lstStyle/>
        <a:p>
          <a:r>
            <a:rPr kumimoji="1" lang="ja-JP" altLang="en-US" sz="1200" dirty="0"/>
            <a:t>実現するユーザー体験と利用文脈の視覚化</a:t>
          </a:r>
        </a:p>
      </dgm:t>
    </dgm:pt>
    <dgm:pt modelId="{51511C25-8A26-456A-AD62-6FD0269A61A5}" type="parTrans" cxnId="{D228FAB2-10AD-4382-923E-5824D91FD054}">
      <dgm:prSet/>
      <dgm:spPr/>
      <dgm:t>
        <a:bodyPr/>
        <a:lstStyle/>
        <a:p>
          <a:endParaRPr kumimoji="1" lang="ja-JP" altLang="en-US" sz="1400"/>
        </a:p>
      </dgm:t>
    </dgm:pt>
    <dgm:pt modelId="{2BC8A6D5-4F87-4629-83CF-8778256367D3}" type="sibTrans" cxnId="{D228FAB2-10AD-4382-923E-5824D91FD054}">
      <dgm:prSet custT="1"/>
      <dgm:spPr/>
      <dgm:t>
        <a:bodyPr/>
        <a:lstStyle/>
        <a:p>
          <a:endParaRPr kumimoji="1" lang="ja-JP" altLang="en-US" sz="600"/>
        </a:p>
      </dgm:t>
    </dgm:pt>
    <dgm:pt modelId="{64A73FA5-E1E9-4156-A60C-91BE232F59E4}">
      <dgm:prSet custT="1"/>
      <dgm:spPr/>
      <dgm:t>
        <a:bodyPr/>
        <a:lstStyle/>
        <a:p>
          <a:r>
            <a:rPr kumimoji="1" lang="ja-JP" altLang="en-US" sz="1200" dirty="0"/>
            <a:t>プロトタイプの反復による製品・サービスの詳細化</a:t>
          </a:r>
        </a:p>
      </dgm:t>
    </dgm:pt>
    <dgm:pt modelId="{F0116E8A-4ED9-40E7-B810-FD1E22761082}" type="parTrans" cxnId="{E42A049F-9075-494A-BAC5-AB110736E3B7}">
      <dgm:prSet/>
      <dgm:spPr/>
      <dgm:t>
        <a:bodyPr/>
        <a:lstStyle/>
        <a:p>
          <a:endParaRPr kumimoji="1" lang="ja-JP" altLang="en-US" sz="1400"/>
        </a:p>
      </dgm:t>
    </dgm:pt>
    <dgm:pt modelId="{27D9C7A6-1B3E-46D8-80C1-3E0C94867568}" type="sibTrans" cxnId="{E42A049F-9075-494A-BAC5-AB110736E3B7}">
      <dgm:prSet custT="1"/>
      <dgm:spPr/>
      <dgm:t>
        <a:bodyPr/>
        <a:lstStyle/>
        <a:p>
          <a:endParaRPr kumimoji="1" lang="ja-JP" altLang="en-US" sz="600"/>
        </a:p>
      </dgm:t>
    </dgm:pt>
    <dgm:pt modelId="{65CCE2B6-E203-462A-90D5-089E8A159EFF}">
      <dgm:prSet custT="1"/>
      <dgm:spPr/>
      <dgm:t>
        <a:bodyPr/>
        <a:lstStyle/>
        <a:p>
          <a:r>
            <a:rPr kumimoji="1" lang="ja-JP" altLang="en-US" sz="1200" dirty="0"/>
            <a:t>実装レベルの制作物によるユーザー体験の評価</a:t>
          </a:r>
        </a:p>
      </dgm:t>
    </dgm:pt>
    <dgm:pt modelId="{59DE0A91-9592-47CC-A216-8BA8C26AD089}" type="parTrans" cxnId="{FBBC3A7E-A769-4591-AE94-E9E663EDC41E}">
      <dgm:prSet/>
      <dgm:spPr/>
      <dgm:t>
        <a:bodyPr/>
        <a:lstStyle/>
        <a:p>
          <a:endParaRPr kumimoji="1" lang="ja-JP" altLang="en-US" sz="1400"/>
        </a:p>
      </dgm:t>
    </dgm:pt>
    <dgm:pt modelId="{79963F6F-EC40-4D85-BEB1-EFA4758B5BC0}" type="sibTrans" cxnId="{FBBC3A7E-A769-4591-AE94-E9E663EDC41E}">
      <dgm:prSet custT="1"/>
      <dgm:spPr/>
      <dgm:t>
        <a:bodyPr/>
        <a:lstStyle/>
        <a:p>
          <a:endParaRPr kumimoji="1" lang="ja-JP" altLang="en-US" sz="600"/>
        </a:p>
      </dgm:t>
    </dgm:pt>
    <dgm:pt modelId="{4536C879-F90F-4788-A7A8-133CD619F3EB}">
      <dgm:prSet custT="1"/>
      <dgm:spPr/>
      <dgm:t>
        <a:bodyPr/>
        <a:lstStyle/>
        <a:p>
          <a:r>
            <a:rPr kumimoji="1" lang="ja-JP" altLang="en-US" sz="1200" dirty="0"/>
            <a:t>体験価値の伝達と保持のための指針の作成</a:t>
          </a:r>
        </a:p>
      </dgm:t>
    </dgm:pt>
    <dgm:pt modelId="{69A2A53A-ADF7-429F-BB72-369DA6DD5A95}" type="parTrans" cxnId="{15E00665-CE47-4D69-8DF3-2EAFE38577E6}">
      <dgm:prSet/>
      <dgm:spPr/>
      <dgm:t>
        <a:bodyPr/>
        <a:lstStyle/>
        <a:p>
          <a:endParaRPr kumimoji="1" lang="ja-JP" altLang="en-US" sz="1400"/>
        </a:p>
      </dgm:t>
    </dgm:pt>
    <dgm:pt modelId="{8BA519F7-E6B7-432B-9AEB-9201DE80A482}" type="sibTrans" cxnId="{15E00665-CE47-4D69-8DF3-2EAFE38577E6}">
      <dgm:prSet/>
      <dgm:spPr/>
      <dgm:t>
        <a:bodyPr/>
        <a:lstStyle/>
        <a:p>
          <a:endParaRPr kumimoji="1" lang="ja-JP" altLang="en-US" sz="1400"/>
        </a:p>
      </dgm:t>
    </dgm:pt>
    <dgm:pt modelId="{B84969F3-BA42-41ED-B2E6-5639C8A7EDAB}" type="pres">
      <dgm:prSet presAssocID="{BE2E6329-C3C2-4446-9B9C-7BE89F3AB7D7}" presName="Name0" presStyleCnt="0">
        <dgm:presLayoutVars>
          <dgm:dir/>
          <dgm:resizeHandles val="exact"/>
        </dgm:presLayoutVars>
      </dgm:prSet>
      <dgm:spPr/>
    </dgm:pt>
    <dgm:pt modelId="{350E246D-0BE4-479F-9FBF-19F7383FE198}" type="pres">
      <dgm:prSet presAssocID="{F156ED89-B03F-4659-84F3-E64A573CCF06}" presName="node" presStyleLbl="node1" presStyleIdx="0" presStyleCnt="7">
        <dgm:presLayoutVars>
          <dgm:bulletEnabled val="1"/>
        </dgm:presLayoutVars>
      </dgm:prSet>
      <dgm:spPr/>
    </dgm:pt>
    <dgm:pt modelId="{1894EDEA-8523-443B-BC68-2D426BDDA991}" type="pres">
      <dgm:prSet presAssocID="{F4ECD527-86B8-42BE-91DF-632A28941E49}" presName="sibTrans" presStyleLbl="sibTrans2D1" presStyleIdx="0" presStyleCnt="6" custScaleX="141005" custScaleY="48602"/>
      <dgm:spPr>
        <a:prstGeom prst="leftRightArrow">
          <a:avLst/>
        </a:prstGeom>
      </dgm:spPr>
    </dgm:pt>
    <dgm:pt modelId="{44E2F57A-1406-4EEF-B142-C1D7C4C29AEF}" type="pres">
      <dgm:prSet presAssocID="{F4ECD527-86B8-42BE-91DF-632A28941E49}" presName="connectorText" presStyleLbl="sibTrans2D1" presStyleIdx="0" presStyleCnt="6"/>
      <dgm:spPr/>
    </dgm:pt>
    <dgm:pt modelId="{6FADEFD9-31A6-4A94-8A79-D349799FC3AD}" type="pres">
      <dgm:prSet presAssocID="{0497D62F-2840-4C09-BFAC-7882F85ED06B}" presName="node" presStyleLbl="node1" presStyleIdx="1" presStyleCnt="7">
        <dgm:presLayoutVars>
          <dgm:bulletEnabled val="1"/>
        </dgm:presLayoutVars>
      </dgm:prSet>
      <dgm:spPr/>
    </dgm:pt>
    <dgm:pt modelId="{7B17A7AF-04BE-44E0-9FCA-015A2D3CFBCC}" type="pres">
      <dgm:prSet presAssocID="{929E79F4-FCBC-4B80-9AE8-D530D8C5EE52}" presName="sibTrans" presStyleLbl="sibTrans2D1" presStyleIdx="1" presStyleCnt="6" custScaleX="141005" custScaleY="48602"/>
      <dgm:spPr>
        <a:prstGeom prst="leftRightArrow">
          <a:avLst/>
        </a:prstGeom>
      </dgm:spPr>
    </dgm:pt>
    <dgm:pt modelId="{05D160D1-2416-4348-9287-86580963DC69}" type="pres">
      <dgm:prSet presAssocID="{929E79F4-FCBC-4B80-9AE8-D530D8C5EE52}" presName="connectorText" presStyleLbl="sibTrans2D1" presStyleIdx="1" presStyleCnt="6"/>
      <dgm:spPr/>
    </dgm:pt>
    <dgm:pt modelId="{658ABD21-151F-4589-B44A-B92F16A21CB7}" type="pres">
      <dgm:prSet presAssocID="{59C321C2-E90A-44A6-A4D4-1DB9BE923538}" presName="node" presStyleLbl="node1" presStyleIdx="2" presStyleCnt="7">
        <dgm:presLayoutVars>
          <dgm:bulletEnabled val="1"/>
        </dgm:presLayoutVars>
      </dgm:prSet>
      <dgm:spPr/>
    </dgm:pt>
    <dgm:pt modelId="{9F4A307C-E284-448E-B672-A33FCF1A8370}" type="pres">
      <dgm:prSet presAssocID="{95C5285E-A6BD-4B4F-88AC-EEE79B8ACB59}" presName="sibTrans" presStyleLbl="sibTrans2D1" presStyleIdx="2" presStyleCnt="6" custScaleX="141005" custScaleY="48602"/>
      <dgm:spPr>
        <a:prstGeom prst="leftRightArrow">
          <a:avLst/>
        </a:prstGeom>
      </dgm:spPr>
    </dgm:pt>
    <dgm:pt modelId="{A7E2684E-9066-4AF6-987E-D9B65FC72A95}" type="pres">
      <dgm:prSet presAssocID="{95C5285E-A6BD-4B4F-88AC-EEE79B8ACB59}" presName="connectorText" presStyleLbl="sibTrans2D1" presStyleIdx="2" presStyleCnt="6"/>
      <dgm:spPr/>
    </dgm:pt>
    <dgm:pt modelId="{4A97DFCC-FD5E-4DBF-990F-3325DCDFB55E}" type="pres">
      <dgm:prSet presAssocID="{6E026C24-CC19-44E0-824E-80AF2F238DA0}" presName="node" presStyleLbl="node1" presStyleIdx="3" presStyleCnt="7">
        <dgm:presLayoutVars>
          <dgm:bulletEnabled val="1"/>
        </dgm:presLayoutVars>
      </dgm:prSet>
      <dgm:spPr/>
    </dgm:pt>
    <dgm:pt modelId="{204C2CCF-84E6-4E94-8D09-47AD92C2C3AC}" type="pres">
      <dgm:prSet presAssocID="{2BC8A6D5-4F87-4629-83CF-8778256367D3}" presName="sibTrans" presStyleLbl="sibTrans2D1" presStyleIdx="3" presStyleCnt="6" custScaleX="141005" custScaleY="48602"/>
      <dgm:spPr>
        <a:prstGeom prst="leftRightArrow">
          <a:avLst/>
        </a:prstGeom>
      </dgm:spPr>
    </dgm:pt>
    <dgm:pt modelId="{6DB127BB-F9E6-46B3-A0A3-F4FC9FE60C02}" type="pres">
      <dgm:prSet presAssocID="{2BC8A6D5-4F87-4629-83CF-8778256367D3}" presName="connectorText" presStyleLbl="sibTrans2D1" presStyleIdx="3" presStyleCnt="6"/>
      <dgm:spPr/>
    </dgm:pt>
    <dgm:pt modelId="{F26FAEBB-6041-4126-B767-042026128A61}" type="pres">
      <dgm:prSet presAssocID="{64A73FA5-E1E9-4156-A60C-91BE232F59E4}" presName="node" presStyleLbl="node1" presStyleIdx="4" presStyleCnt="7">
        <dgm:presLayoutVars>
          <dgm:bulletEnabled val="1"/>
        </dgm:presLayoutVars>
      </dgm:prSet>
      <dgm:spPr/>
    </dgm:pt>
    <dgm:pt modelId="{C6553540-4B36-49DE-80C9-D0D4A41A9FD1}" type="pres">
      <dgm:prSet presAssocID="{27D9C7A6-1B3E-46D8-80C1-3E0C94867568}" presName="sibTrans" presStyleLbl="sibTrans2D1" presStyleIdx="4" presStyleCnt="6" custScaleX="141005" custScaleY="48602"/>
      <dgm:spPr>
        <a:prstGeom prst="leftRightArrow">
          <a:avLst/>
        </a:prstGeom>
      </dgm:spPr>
    </dgm:pt>
    <dgm:pt modelId="{7CE23E73-391F-473D-8A35-4778F8A80195}" type="pres">
      <dgm:prSet presAssocID="{27D9C7A6-1B3E-46D8-80C1-3E0C94867568}" presName="connectorText" presStyleLbl="sibTrans2D1" presStyleIdx="4" presStyleCnt="6"/>
      <dgm:spPr/>
    </dgm:pt>
    <dgm:pt modelId="{9A66449B-99AF-4ADA-9F52-D1A5382752FC}" type="pres">
      <dgm:prSet presAssocID="{65CCE2B6-E203-462A-90D5-089E8A159EFF}" presName="node" presStyleLbl="node1" presStyleIdx="5" presStyleCnt="7">
        <dgm:presLayoutVars>
          <dgm:bulletEnabled val="1"/>
        </dgm:presLayoutVars>
      </dgm:prSet>
      <dgm:spPr/>
    </dgm:pt>
    <dgm:pt modelId="{DCB5CAF7-4FB6-4495-961C-B5BE707F568F}" type="pres">
      <dgm:prSet presAssocID="{79963F6F-EC40-4D85-BEB1-EFA4758B5BC0}" presName="sibTrans" presStyleLbl="sibTrans2D1" presStyleIdx="5" presStyleCnt="6" custScaleX="141005" custScaleY="48602" custLinFactNeighborX="21179"/>
      <dgm:spPr>
        <a:prstGeom prst="leftRightArrow">
          <a:avLst/>
        </a:prstGeom>
      </dgm:spPr>
    </dgm:pt>
    <dgm:pt modelId="{48DBB413-8028-4EBF-80B7-1402707B5487}" type="pres">
      <dgm:prSet presAssocID="{79963F6F-EC40-4D85-BEB1-EFA4758B5BC0}" presName="connectorText" presStyleLbl="sibTrans2D1" presStyleIdx="5" presStyleCnt="6"/>
      <dgm:spPr/>
    </dgm:pt>
    <dgm:pt modelId="{15B500AD-183E-4DB1-BD8C-D0C9FCC9D742}" type="pres">
      <dgm:prSet presAssocID="{4536C879-F90F-4788-A7A8-133CD619F3EB}" presName="node" presStyleLbl="node1" presStyleIdx="6" presStyleCnt="7">
        <dgm:presLayoutVars>
          <dgm:bulletEnabled val="1"/>
        </dgm:presLayoutVars>
      </dgm:prSet>
      <dgm:spPr/>
    </dgm:pt>
  </dgm:ptLst>
  <dgm:cxnLst>
    <dgm:cxn modelId="{5747E20B-FE62-41DA-928E-BDB0C16075D2}" type="presOf" srcId="{2BC8A6D5-4F87-4629-83CF-8778256367D3}" destId="{6DB127BB-F9E6-46B3-A0A3-F4FC9FE60C02}" srcOrd="1" destOrd="0" presId="urn:microsoft.com/office/officeart/2005/8/layout/process1"/>
    <dgm:cxn modelId="{A8C2A910-FBB8-4DA4-BEDC-F010A526360D}" type="presOf" srcId="{95C5285E-A6BD-4B4F-88AC-EEE79B8ACB59}" destId="{A7E2684E-9066-4AF6-987E-D9B65FC72A95}" srcOrd="1" destOrd="0" presId="urn:microsoft.com/office/officeart/2005/8/layout/process1"/>
    <dgm:cxn modelId="{75A4B120-E4C3-4259-B414-A2C786563497}" srcId="{BE2E6329-C3C2-4446-9B9C-7BE89F3AB7D7}" destId="{F156ED89-B03F-4659-84F3-E64A573CCF06}" srcOrd="0" destOrd="0" parTransId="{B38F5674-454F-46E5-8196-9E0A7E14805E}" sibTransId="{F4ECD527-86B8-42BE-91DF-632A28941E49}"/>
    <dgm:cxn modelId="{B007ED2E-D4FC-498F-B293-5E9524F94E63}" type="presOf" srcId="{F4ECD527-86B8-42BE-91DF-632A28941E49}" destId="{1894EDEA-8523-443B-BC68-2D426BDDA991}" srcOrd="0" destOrd="0" presId="urn:microsoft.com/office/officeart/2005/8/layout/process1"/>
    <dgm:cxn modelId="{66EB1133-EE70-426F-9825-70365562608D}" type="presOf" srcId="{4536C879-F90F-4788-A7A8-133CD619F3EB}" destId="{15B500AD-183E-4DB1-BD8C-D0C9FCC9D742}" srcOrd="0" destOrd="0" presId="urn:microsoft.com/office/officeart/2005/8/layout/process1"/>
    <dgm:cxn modelId="{3D98F53A-338C-4DA3-A5E0-4B47CD91EBF4}" type="presOf" srcId="{F156ED89-B03F-4659-84F3-E64A573CCF06}" destId="{350E246D-0BE4-479F-9FBF-19F7383FE198}" srcOrd="0" destOrd="0" presId="urn:microsoft.com/office/officeart/2005/8/layout/process1"/>
    <dgm:cxn modelId="{A9327942-C4E9-48C4-A6B5-93A846245F1D}" type="presOf" srcId="{0497D62F-2840-4C09-BFAC-7882F85ED06B}" destId="{6FADEFD9-31A6-4A94-8A79-D349799FC3AD}" srcOrd="0" destOrd="0" presId="urn:microsoft.com/office/officeart/2005/8/layout/process1"/>
    <dgm:cxn modelId="{C33F6646-71B8-482D-9CF2-9DE12AB92A03}" srcId="{BE2E6329-C3C2-4446-9B9C-7BE89F3AB7D7}" destId="{0497D62F-2840-4C09-BFAC-7882F85ED06B}" srcOrd="1" destOrd="0" parTransId="{A1A104BC-56E2-4BF7-8096-1E8B79A12EBE}" sibTransId="{929E79F4-FCBC-4B80-9AE8-D530D8C5EE52}"/>
    <dgm:cxn modelId="{4A8E4C50-FD03-497D-9258-14C8CE0FBA12}" type="presOf" srcId="{27D9C7A6-1B3E-46D8-80C1-3E0C94867568}" destId="{7CE23E73-391F-473D-8A35-4778F8A80195}" srcOrd="1" destOrd="0" presId="urn:microsoft.com/office/officeart/2005/8/layout/process1"/>
    <dgm:cxn modelId="{BD7DA550-0A4D-42DA-B4E6-21A88E359625}" type="presOf" srcId="{95C5285E-A6BD-4B4F-88AC-EEE79B8ACB59}" destId="{9F4A307C-E284-448E-B672-A33FCF1A8370}" srcOrd="0" destOrd="0" presId="urn:microsoft.com/office/officeart/2005/8/layout/process1"/>
    <dgm:cxn modelId="{202BFE58-85FD-4720-B6A4-F7F7EB0D84DD}" type="presOf" srcId="{BE2E6329-C3C2-4446-9B9C-7BE89F3AB7D7}" destId="{B84969F3-BA42-41ED-B2E6-5639C8A7EDAB}" srcOrd="0" destOrd="0" presId="urn:microsoft.com/office/officeart/2005/8/layout/process1"/>
    <dgm:cxn modelId="{15E00665-CE47-4D69-8DF3-2EAFE38577E6}" srcId="{BE2E6329-C3C2-4446-9B9C-7BE89F3AB7D7}" destId="{4536C879-F90F-4788-A7A8-133CD619F3EB}" srcOrd="6" destOrd="0" parTransId="{69A2A53A-ADF7-429F-BB72-369DA6DD5A95}" sibTransId="{8BA519F7-E6B7-432B-9AEB-9201DE80A482}"/>
    <dgm:cxn modelId="{8A799D6B-05E1-43C9-A6BE-4305C92BD508}" type="presOf" srcId="{65CCE2B6-E203-462A-90D5-089E8A159EFF}" destId="{9A66449B-99AF-4ADA-9F52-D1A5382752FC}" srcOrd="0" destOrd="0" presId="urn:microsoft.com/office/officeart/2005/8/layout/process1"/>
    <dgm:cxn modelId="{CD86496D-08D8-4621-8850-F29391F6BB73}" type="presOf" srcId="{59C321C2-E90A-44A6-A4D4-1DB9BE923538}" destId="{658ABD21-151F-4589-B44A-B92F16A21CB7}" srcOrd="0" destOrd="0" presId="urn:microsoft.com/office/officeart/2005/8/layout/process1"/>
    <dgm:cxn modelId="{44185174-9C82-4269-BD54-F6BF751DECEC}" type="presOf" srcId="{929E79F4-FCBC-4B80-9AE8-D530D8C5EE52}" destId="{7B17A7AF-04BE-44E0-9FCA-015A2D3CFBCC}" srcOrd="0" destOrd="0" presId="urn:microsoft.com/office/officeart/2005/8/layout/process1"/>
    <dgm:cxn modelId="{FBBC3A7E-A769-4591-AE94-E9E663EDC41E}" srcId="{BE2E6329-C3C2-4446-9B9C-7BE89F3AB7D7}" destId="{65CCE2B6-E203-462A-90D5-089E8A159EFF}" srcOrd="5" destOrd="0" parTransId="{59DE0A91-9592-47CC-A216-8BA8C26AD089}" sibTransId="{79963F6F-EC40-4D85-BEB1-EFA4758B5BC0}"/>
    <dgm:cxn modelId="{3B09369E-F67F-4EA5-B524-16290BF10E52}" type="presOf" srcId="{F4ECD527-86B8-42BE-91DF-632A28941E49}" destId="{44E2F57A-1406-4EEF-B142-C1D7C4C29AEF}" srcOrd="1" destOrd="0" presId="urn:microsoft.com/office/officeart/2005/8/layout/process1"/>
    <dgm:cxn modelId="{E42A049F-9075-494A-BAC5-AB110736E3B7}" srcId="{BE2E6329-C3C2-4446-9B9C-7BE89F3AB7D7}" destId="{64A73FA5-E1E9-4156-A60C-91BE232F59E4}" srcOrd="4" destOrd="0" parTransId="{F0116E8A-4ED9-40E7-B810-FD1E22761082}" sibTransId="{27D9C7A6-1B3E-46D8-80C1-3E0C94867568}"/>
    <dgm:cxn modelId="{A28A20A6-A98D-4D60-B050-2EFE6B275F8D}" type="presOf" srcId="{6E026C24-CC19-44E0-824E-80AF2F238DA0}" destId="{4A97DFCC-FD5E-4DBF-990F-3325DCDFB55E}" srcOrd="0" destOrd="0" presId="urn:microsoft.com/office/officeart/2005/8/layout/process1"/>
    <dgm:cxn modelId="{77C8EDA6-A295-4C9D-99B9-B6DB90D7048A}" type="presOf" srcId="{64A73FA5-E1E9-4156-A60C-91BE232F59E4}" destId="{F26FAEBB-6041-4126-B767-042026128A61}" srcOrd="0" destOrd="0" presId="urn:microsoft.com/office/officeart/2005/8/layout/process1"/>
    <dgm:cxn modelId="{D228FAB2-10AD-4382-923E-5824D91FD054}" srcId="{BE2E6329-C3C2-4446-9B9C-7BE89F3AB7D7}" destId="{6E026C24-CC19-44E0-824E-80AF2F238DA0}" srcOrd="3" destOrd="0" parTransId="{51511C25-8A26-456A-AD62-6FD0269A61A5}" sibTransId="{2BC8A6D5-4F87-4629-83CF-8778256367D3}"/>
    <dgm:cxn modelId="{826317BA-68FF-468F-963E-A51E512E2882}" srcId="{BE2E6329-C3C2-4446-9B9C-7BE89F3AB7D7}" destId="{59C321C2-E90A-44A6-A4D4-1DB9BE923538}" srcOrd="2" destOrd="0" parTransId="{5A471F42-7938-4703-BE73-8ECB3A987644}" sibTransId="{95C5285E-A6BD-4B4F-88AC-EEE79B8ACB59}"/>
    <dgm:cxn modelId="{F0C903CC-5ACD-4BD2-AD65-98435BF0BB02}" type="presOf" srcId="{27D9C7A6-1B3E-46D8-80C1-3E0C94867568}" destId="{C6553540-4B36-49DE-80C9-D0D4A41A9FD1}" srcOrd="0" destOrd="0" presId="urn:microsoft.com/office/officeart/2005/8/layout/process1"/>
    <dgm:cxn modelId="{E131F8D0-B402-422F-8350-DFBD30DDEE7A}" type="presOf" srcId="{79963F6F-EC40-4D85-BEB1-EFA4758B5BC0}" destId="{48DBB413-8028-4EBF-80B7-1402707B5487}" srcOrd="1" destOrd="0" presId="urn:microsoft.com/office/officeart/2005/8/layout/process1"/>
    <dgm:cxn modelId="{8A397ADB-E500-42E9-802D-FED216CEEFEE}" type="presOf" srcId="{2BC8A6D5-4F87-4629-83CF-8778256367D3}" destId="{204C2CCF-84E6-4E94-8D09-47AD92C2C3AC}" srcOrd="0" destOrd="0" presId="urn:microsoft.com/office/officeart/2005/8/layout/process1"/>
    <dgm:cxn modelId="{D94BDAE8-C69F-4454-9585-AD551AD64605}" type="presOf" srcId="{79963F6F-EC40-4D85-BEB1-EFA4758B5BC0}" destId="{DCB5CAF7-4FB6-4495-961C-B5BE707F568F}" srcOrd="0" destOrd="0" presId="urn:microsoft.com/office/officeart/2005/8/layout/process1"/>
    <dgm:cxn modelId="{6FED25FC-B3ED-40B9-9678-C827DE7316F3}" type="presOf" srcId="{929E79F4-FCBC-4B80-9AE8-D530D8C5EE52}" destId="{05D160D1-2416-4348-9287-86580963DC69}" srcOrd="1" destOrd="0" presId="urn:microsoft.com/office/officeart/2005/8/layout/process1"/>
    <dgm:cxn modelId="{61173334-BF00-45A4-A187-74B576B36A14}" type="presParOf" srcId="{B84969F3-BA42-41ED-B2E6-5639C8A7EDAB}" destId="{350E246D-0BE4-479F-9FBF-19F7383FE198}" srcOrd="0" destOrd="0" presId="urn:microsoft.com/office/officeart/2005/8/layout/process1"/>
    <dgm:cxn modelId="{7F9030AA-DF42-44A5-8C36-A7945D6C5283}" type="presParOf" srcId="{B84969F3-BA42-41ED-B2E6-5639C8A7EDAB}" destId="{1894EDEA-8523-443B-BC68-2D426BDDA991}" srcOrd="1" destOrd="0" presId="urn:microsoft.com/office/officeart/2005/8/layout/process1"/>
    <dgm:cxn modelId="{A4FC68E0-D5E4-42F3-A8A1-3246D6CB646A}" type="presParOf" srcId="{1894EDEA-8523-443B-BC68-2D426BDDA991}" destId="{44E2F57A-1406-4EEF-B142-C1D7C4C29AEF}" srcOrd="0" destOrd="0" presId="urn:microsoft.com/office/officeart/2005/8/layout/process1"/>
    <dgm:cxn modelId="{1612E3D4-C484-44F1-9B41-C3B5C368407A}" type="presParOf" srcId="{B84969F3-BA42-41ED-B2E6-5639C8A7EDAB}" destId="{6FADEFD9-31A6-4A94-8A79-D349799FC3AD}" srcOrd="2" destOrd="0" presId="urn:microsoft.com/office/officeart/2005/8/layout/process1"/>
    <dgm:cxn modelId="{719BDDE6-8762-47FA-AEBE-2D842810E85E}" type="presParOf" srcId="{B84969F3-BA42-41ED-B2E6-5639C8A7EDAB}" destId="{7B17A7AF-04BE-44E0-9FCA-015A2D3CFBCC}" srcOrd="3" destOrd="0" presId="urn:microsoft.com/office/officeart/2005/8/layout/process1"/>
    <dgm:cxn modelId="{29592E59-8F0A-4273-99F4-533393519C46}" type="presParOf" srcId="{7B17A7AF-04BE-44E0-9FCA-015A2D3CFBCC}" destId="{05D160D1-2416-4348-9287-86580963DC69}" srcOrd="0" destOrd="0" presId="urn:microsoft.com/office/officeart/2005/8/layout/process1"/>
    <dgm:cxn modelId="{267A552A-B5B5-4B69-AC51-893D77F00F73}" type="presParOf" srcId="{B84969F3-BA42-41ED-B2E6-5639C8A7EDAB}" destId="{658ABD21-151F-4589-B44A-B92F16A21CB7}" srcOrd="4" destOrd="0" presId="urn:microsoft.com/office/officeart/2005/8/layout/process1"/>
    <dgm:cxn modelId="{A5A639AB-21D5-4DC3-B1BA-04F6867E9B94}" type="presParOf" srcId="{B84969F3-BA42-41ED-B2E6-5639C8A7EDAB}" destId="{9F4A307C-E284-448E-B672-A33FCF1A8370}" srcOrd="5" destOrd="0" presId="urn:microsoft.com/office/officeart/2005/8/layout/process1"/>
    <dgm:cxn modelId="{F3FFBC3D-3EF1-4DBC-8E84-66B44C70FD06}" type="presParOf" srcId="{9F4A307C-E284-448E-B672-A33FCF1A8370}" destId="{A7E2684E-9066-4AF6-987E-D9B65FC72A95}" srcOrd="0" destOrd="0" presId="urn:microsoft.com/office/officeart/2005/8/layout/process1"/>
    <dgm:cxn modelId="{97865EFC-0A6F-4D54-A8A7-95A1D684F2CD}" type="presParOf" srcId="{B84969F3-BA42-41ED-B2E6-5639C8A7EDAB}" destId="{4A97DFCC-FD5E-4DBF-990F-3325DCDFB55E}" srcOrd="6" destOrd="0" presId="urn:microsoft.com/office/officeart/2005/8/layout/process1"/>
    <dgm:cxn modelId="{AADDF26B-9AD2-438A-A804-E965F61146FB}" type="presParOf" srcId="{B84969F3-BA42-41ED-B2E6-5639C8A7EDAB}" destId="{204C2CCF-84E6-4E94-8D09-47AD92C2C3AC}" srcOrd="7" destOrd="0" presId="urn:microsoft.com/office/officeart/2005/8/layout/process1"/>
    <dgm:cxn modelId="{20052880-DCAE-4AEC-BB6D-ECAF980BB458}" type="presParOf" srcId="{204C2CCF-84E6-4E94-8D09-47AD92C2C3AC}" destId="{6DB127BB-F9E6-46B3-A0A3-F4FC9FE60C02}" srcOrd="0" destOrd="0" presId="urn:microsoft.com/office/officeart/2005/8/layout/process1"/>
    <dgm:cxn modelId="{BCF8BA40-6CE5-43FD-8244-768FBF0D2265}" type="presParOf" srcId="{B84969F3-BA42-41ED-B2E6-5639C8A7EDAB}" destId="{F26FAEBB-6041-4126-B767-042026128A61}" srcOrd="8" destOrd="0" presId="urn:microsoft.com/office/officeart/2005/8/layout/process1"/>
    <dgm:cxn modelId="{61EF1928-C959-4DBA-B713-D02E60307706}" type="presParOf" srcId="{B84969F3-BA42-41ED-B2E6-5639C8A7EDAB}" destId="{C6553540-4B36-49DE-80C9-D0D4A41A9FD1}" srcOrd="9" destOrd="0" presId="urn:microsoft.com/office/officeart/2005/8/layout/process1"/>
    <dgm:cxn modelId="{838C9C3E-2206-45DA-B155-00BF89B68809}" type="presParOf" srcId="{C6553540-4B36-49DE-80C9-D0D4A41A9FD1}" destId="{7CE23E73-391F-473D-8A35-4778F8A80195}" srcOrd="0" destOrd="0" presId="urn:microsoft.com/office/officeart/2005/8/layout/process1"/>
    <dgm:cxn modelId="{128E7615-D511-40CE-8140-80C1EA8F5486}" type="presParOf" srcId="{B84969F3-BA42-41ED-B2E6-5639C8A7EDAB}" destId="{9A66449B-99AF-4ADA-9F52-D1A5382752FC}" srcOrd="10" destOrd="0" presId="urn:microsoft.com/office/officeart/2005/8/layout/process1"/>
    <dgm:cxn modelId="{C517AEAA-9156-4193-939F-ED6C4578905B}" type="presParOf" srcId="{B84969F3-BA42-41ED-B2E6-5639C8A7EDAB}" destId="{DCB5CAF7-4FB6-4495-961C-B5BE707F568F}" srcOrd="11" destOrd="0" presId="urn:microsoft.com/office/officeart/2005/8/layout/process1"/>
    <dgm:cxn modelId="{457526BF-A417-4198-A65A-021EE6540353}" type="presParOf" srcId="{DCB5CAF7-4FB6-4495-961C-B5BE707F568F}" destId="{48DBB413-8028-4EBF-80B7-1402707B5487}" srcOrd="0" destOrd="0" presId="urn:microsoft.com/office/officeart/2005/8/layout/process1"/>
    <dgm:cxn modelId="{ED8EF4AF-A3A2-4554-80B6-E265854A7762}" type="presParOf" srcId="{B84969F3-BA42-41ED-B2E6-5639C8A7EDAB}" destId="{15B500AD-183E-4DB1-BD8C-D0C9FCC9D742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E246D-0BE4-479F-9FBF-19F7383FE198}">
      <dsp:nvSpPr>
        <dsp:cNvPr id="0" name=""/>
        <dsp:cNvSpPr/>
      </dsp:nvSpPr>
      <dsp:spPr>
        <a:xfrm>
          <a:off x="2892" y="267266"/>
          <a:ext cx="1095291" cy="1092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200" kern="1200" dirty="0"/>
            <a:t>利用文脈とユーザー体験の把握</a:t>
          </a:r>
        </a:p>
      </dsp:txBody>
      <dsp:txXfrm>
        <a:off x="34884" y="299258"/>
        <a:ext cx="1031307" cy="1028312"/>
      </dsp:txXfrm>
    </dsp:sp>
    <dsp:sp modelId="{1894EDEA-8523-443B-BC68-2D426BDDA991}">
      <dsp:nvSpPr>
        <dsp:cNvPr id="0" name=""/>
        <dsp:cNvSpPr/>
      </dsp:nvSpPr>
      <dsp:spPr>
        <a:xfrm>
          <a:off x="1160105" y="747405"/>
          <a:ext cx="327416" cy="13201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00" kern="1200"/>
        </a:p>
      </dsp:txBody>
      <dsp:txXfrm>
        <a:off x="1160105" y="773809"/>
        <a:ext cx="287811" cy="79210"/>
      </dsp:txXfrm>
    </dsp:sp>
    <dsp:sp modelId="{6FADEFD9-31A6-4A94-8A79-D349799FC3AD}">
      <dsp:nvSpPr>
        <dsp:cNvPr id="0" name=""/>
        <dsp:cNvSpPr/>
      </dsp:nvSpPr>
      <dsp:spPr>
        <a:xfrm>
          <a:off x="1536300" y="267266"/>
          <a:ext cx="1095291" cy="1092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200" kern="1200" dirty="0"/>
            <a:t>ユーザー体験のモデル化と体験価値の探索</a:t>
          </a:r>
        </a:p>
      </dsp:txBody>
      <dsp:txXfrm>
        <a:off x="1568292" y="299258"/>
        <a:ext cx="1031307" cy="1028312"/>
      </dsp:txXfrm>
    </dsp:sp>
    <dsp:sp modelId="{7B17A7AF-04BE-44E0-9FCA-015A2D3CFBCC}">
      <dsp:nvSpPr>
        <dsp:cNvPr id="0" name=""/>
        <dsp:cNvSpPr/>
      </dsp:nvSpPr>
      <dsp:spPr>
        <a:xfrm>
          <a:off x="2693513" y="747405"/>
          <a:ext cx="327416" cy="13201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00" kern="1200"/>
        </a:p>
      </dsp:txBody>
      <dsp:txXfrm>
        <a:off x="2693513" y="773809"/>
        <a:ext cx="287811" cy="79210"/>
      </dsp:txXfrm>
    </dsp:sp>
    <dsp:sp modelId="{658ABD21-151F-4589-B44A-B92F16A21CB7}">
      <dsp:nvSpPr>
        <dsp:cNvPr id="0" name=""/>
        <dsp:cNvSpPr/>
      </dsp:nvSpPr>
      <dsp:spPr>
        <a:xfrm>
          <a:off x="3069708" y="267266"/>
          <a:ext cx="1095291" cy="1092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200" kern="1200" dirty="0"/>
            <a:t>アイディアの発想とコンセプトの作成</a:t>
          </a:r>
        </a:p>
      </dsp:txBody>
      <dsp:txXfrm>
        <a:off x="3101700" y="299258"/>
        <a:ext cx="1031307" cy="1028312"/>
      </dsp:txXfrm>
    </dsp:sp>
    <dsp:sp modelId="{9F4A307C-E284-448E-B672-A33FCF1A8370}">
      <dsp:nvSpPr>
        <dsp:cNvPr id="0" name=""/>
        <dsp:cNvSpPr/>
      </dsp:nvSpPr>
      <dsp:spPr>
        <a:xfrm>
          <a:off x="4226921" y="747405"/>
          <a:ext cx="327416" cy="13201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00" kern="1200"/>
        </a:p>
      </dsp:txBody>
      <dsp:txXfrm>
        <a:off x="4226921" y="773809"/>
        <a:ext cx="287811" cy="79210"/>
      </dsp:txXfrm>
    </dsp:sp>
    <dsp:sp modelId="{4A97DFCC-FD5E-4DBF-990F-3325DCDFB55E}">
      <dsp:nvSpPr>
        <dsp:cNvPr id="0" name=""/>
        <dsp:cNvSpPr/>
      </dsp:nvSpPr>
      <dsp:spPr>
        <a:xfrm>
          <a:off x="4603116" y="267266"/>
          <a:ext cx="1095291" cy="1092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200" kern="1200" dirty="0"/>
            <a:t>実現するユーザー体験と利用文脈の視覚化</a:t>
          </a:r>
        </a:p>
      </dsp:txBody>
      <dsp:txXfrm>
        <a:off x="4635108" y="299258"/>
        <a:ext cx="1031307" cy="1028312"/>
      </dsp:txXfrm>
    </dsp:sp>
    <dsp:sp modelId="{204C2CCF-84E6-4E94-8D09-47AD92C2C3AC}">
      <dsp:nvSpPr>
        <dsp:cNvPr id="0" name=""/>
        <dsp:cNvSpPr/>
      </dsp:nvSpPr>
      <dsp:spPr>
        <a:xfrm>
          <a:off x="5760329" y="747405"/>
          <a:ext cx="327416" cy="13201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00" kern="1200"/>
        </a:p>
      </dsp:txBody>
      <dsp:txXfrm>
        <a:off x="5760329" y="773809"/>
        <a:ext cx="287811" cy="79210"/>
      </dsp:txXfrm>
    </dsp:sp>
    <dsp:sp modelId="{F26FAEBB-6041-4126-B767-042026128A61}">
      <dsp:nvSpPr>
        <dsp:cNvPr id="0" name=""/>
        <dsp:cNvSpPr/>
      </dsp:nvSpPr>
      <dsp:spPr>
        <a:xfrm>
          <a:off x="6136524" y="267266"/>
          <a:ext cx="1095291" cy="1092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200" kern="1200" dirty="0"/>
            <a:t>プロトタイプの反復による製品・サービスの詳細化</a:t>
          </a:r>
        </a:p>
      </dsp:txBody>
      <dsp:txXfrm>
        <a:off x="6168516" y="299258"/>
        <a:ext cx="1031307" cy="1028312"/>
      </dsp:txXfrm>
    </dsp:sp>
    <dsp:sp modelId="{C6553540-4B36-49DE-80C9-D0D4A41A9FD1}">
      <dsp:nvSpPr>
        <dsp:cNvPr id="0" name=""/>
        <dsp:cNvSpPr/>
      </dsp:nvSpPr>
      <dsp:spPr>
        <a:xfrm>
          <a:off x="7293737" y="747405"/>
          <a:ext cx="327416" cy="13201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00" kern="1200"/>
        </a:p>
      </dsp:txBody>
      <dsp:txXfrm>
        <a:off x="7293737" y="773809"/>
        <a:ext cx="287811" cy="79210"/>
      </dsp:txXfrm>
    </dsp:sp>
    <dsp:sp modelId="{9A66449B-99AF-4ADA-9F52-D1A5382752FC}">
      <dsp:nvSpPr>
        <dsp:cNvPr id="0" name=""/>
        <dsp:cNvSpPr/>
      </dsp:nvSpPr>
      <dsp:spPr>
        <a:xfrm>
          <a:off x="7669932" y="267266"/>
          <a:ext cx="1095291" cy="1092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200" kern="1200" dirty="0"/>
            <a:t>実装レベルの制作物によるユーザー体験の評価</a:t>
          </a:r>
        </a:p>
      </dsp:txBody>
      <dsp:txXfrm>
        <a:off x="7701924" y="299258"/>
        <a:ext cx="1031307" cy="1028312"/>
      </dsp:txXfrm>
    </dsp:sp>
    <dsp:sp modelId="{DCB5CAF7-4FB6-4495-961C-B5BE707F568F}">
      <dsp:nvSpPr>
        <dsp:cNvPr id="0" name=""/>
        <dsp:cNvSpPr/>
      </dsp:nvSpPr>
      <dsp:spPr>
        <a:xfrm>
          <a:off x="8876323" y="747405"/>
          <a:ext cx="327416" cy="13201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00" kern="1200"/>
        </a:p>
      </dsp:txBody>
      <dsp:txXfrm>
        <a:off x="8876323" y="773809"/>
        <a:ext cx="287811" cy="79210"/>
      </dsp:txXfrm>
    </dsp:sp>
    <dsp:sp modelId="{15B500AD-183E-4DB1-BD8C-D0C9FCC9D742}">
      <dsp:nvSpPr>
        <dsp:cNvPr id="0" name=""/>
        <dsp:cNvSpPr/>
      </dsp:nvSpPr>
      <dsp:spPr>
        <a:xfrm>
          <a:off x="9203340" y="267266"/>
          <a:ext cx="1095291" cy="1092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200" kern="1200" dirty="0"/>
            <a:t>体験価値の伝達と保持のための指針の作成</a:t>
          </a:r>
        </a:p>
      </dsp:txBody>
      <dsp:txXfrm>
        <a:off x="9235332" y="299258"/>
        <a:ext cx="1031307" cy="1028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9FF92-88B9-495F-8EA1-51ACFF089E50}" type="datetimeFigureOut">
              <a:rPr kumimoji="1" lang="ja-JP" altLang="en-US" smtClean="0"/>
              <a:t>2025/3/9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EEF5-9EB4-47A6-8D76-2F59222DC7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84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4EFDB-F70F-5F4D-A71F-8FF9D2E2FE4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5984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過去、</a:t>
            </a:r>
            <a:r>
              <a:rPr kumimoji="1" lang="en-US" altLang="ja-JP" dirty="0"/>
              <a:t>tech0</a:t>
            </a:r>
            <a:r>
              <a:rPr kumimoji="1" lang="ja-JP" altLang="en-US" dirty="0"/>
              <a:t>の戸沢さんが別案件で使われたものですけれども、実際のコミニケーションツールとして使うイメージとして紹介させていただきます。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EEF5-9EB4-47A6-8D76-2F59222DC70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4076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開発中に、ここを開発しましょうみたいな話とか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EEF5-9EB4-47A6-8D76-2F59222DC707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631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開発中に、ここを先に開発しましょう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EEF5-9EB4-47A6-8D76-2F59222DC70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4984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ここがシステムダウンしたら、お客さんそもそも発注ができないので、ここだけ</a:t>
            </a:r>
            <a:r>
              <a:rPr kumimoji="1" lang="en-US" altLang="ja-JP" dirty="0"/>
              <a:t>BC</a:t>
            </a:r>
            <a:r>
              <a:rPr kumimoji="1" lang="ja-JP" altLang="en-US" dirty="0"/>
              <a:t>対策しましょう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EEF5-9EB4-47A6-8D76-2F59222DC70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2691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4EFDB-F70F-5F4D-A71F-8FF9D2E2FE4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503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EEF5-9EB4-47A6-8D76-2F59222DC70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831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EEF5-9EB4-47A6-8D76-2F59222DC70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2950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4EFDB-F70F-5F4D-A71F-8FF9D2E2FE4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00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れまでもちょこちょここの図は出てたかなと思うんですけど、この中のここにあります。テクノロジーの方とクリエイティブの人がコミニケーション取ってもらうためのツールです。耳タコですが、意識を合わせるために使っていただくものにな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4EFDB-F70F-5F4D-A71F-8FF9D2E2FE4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31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4EFDB-F70F-5F4D-A71F-8FF9D2E2FE4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88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宿題としてはサービスブループリントとユーザーストーリー、ペーパープロト＆リーンキャンバスの既存（競合）・類似や参考にしたいアプリをスクショ取って</a:t>
            </a:r>
            <a:r>
              <a:rPr kumimoji="1" lang="en-US" altLang="ja-JP" dirty="0" err="1"/>
              <a:t>figma</a:t>
            </a:r>
            <a:r>
              <a:rPr kumimoji="1" lang="ja-JP" altLang="en-US" dirty="0"/>
              <a:t>で共有してみてね→考えている奴とおんなじのがないですって質問が出る。中身のサービス／トンマナ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EEF5-9EB4-47A6-8D76-2F59222DC70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675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133AB-5F2F-46DC-4A69-075721B6B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988BD-A8A8-ABDA-E349-8BC1FDC11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28679-C909-DCAC-4824-B49962DE0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508DA-F32D-06FC-E5C1-2C3585520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4EFDB-F70F-5F4D-A71F-8FF9D2E2FE4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491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カスタマージャーニーそのもの（料理店に来た）</a:t>
            </a:r>
            <a:endParaRPr kumimoji="1" lang="en-US" altLang="ja-JP" dirty="0"/>
          </a:p>
          <a:p>
            <a:r>
              <a:rPr kumimoji="1" lang="ja-JP" altLang="en-US" dirty="0"/>
              <a:t>フロンㇳステージアクション（ホール担当）</a:t>
            </a:r>
            <a:endParaRPr kumimoji="1" lang="en-US" altLang="ja-JP" dirty="0"/>
          </a:p>
          <a:p>
            <a:r>
              <a:rPr kumimoji="1" lang="ja-JP" altLang="en-US" dirty="0"/>
              <a:t>バックステージ（キッチン）</a:t>
            </a:r>
            <a:endParaRPr kumimoji="1" lang="en-US" altLang="ja-JP" dirty="0"/>
          </a:p>
          <a:p>
            <a:r>
              <a:rPr kumimoji="1" lang="ja-JP" altLang="en-US" dirty="0"/>
              <a:t>プロセス（システム）です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EEF5-9EB4-47A6-8D76-2F59222DC70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092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動きをイメージするために全体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EEF5-9EB4-47A6-8D76-2F59222DC70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563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EEF5-9EB4-47A6-8D76-2F59222DC70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3745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使うシステムを落とし込むとアーキ図になりますね。</a:t>
            </a:r>
            <a:endParaRPr kumimoji="1" lang="en-US" altLang="ja-JP" dirty="0"/>
          </a:p>
          <a:p>
            <a:r>
              <a:rPr kumimoji="1" lang="ja-JP" altLang="en-US" dirty="0"/>
              <a:t>アーキ図は</a:t>
            </a:r>
            <a:r>
              <a:rPr kumimoji="1" lang="en-US" altLang="ja-JP" dirty="0"/>
              <a:t>3-1</a:t>
            </a:r>
            <a:r>
              <a:rPr kumimoji="1" lang="ja-JP" altLang="en-US" dirty="0"/>
              <a:t>でみんな触れていただいてますが、来週ちょっと触れるかな？というもの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EEF5-9EB4-47A6-8D76-2F59222DC707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576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93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8999" y="6365828"/>
            <a:ext cx="600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fld id="{81BF0B4E-CE60-AB48-9D7E-4434414A7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>
          <a:xfrm>
            <a:off x="619693" y="1229455"/>
            <a:ext cx="109904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239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360" imgH="360" progId="TCLayout.ActiveDocument.1">
                  <p:embed/>
                </p:oleObj>
              </mc:Choice>
              <mc:Fallback>
                <p:oleObj name="think-cell スライド" r:id="rId3" imgW="360" imgH="36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8999" y="6365828"/>
            <a:ext cx="600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fld id="{81BF0B4E-CE60-AB48-9D7E-4434414A7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19693" y="1229455"/>
            <a:ext cx="109904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</a:lstStyle>
          <a:p>
            <a:pPr lvl="0"/>
            <a:r>
              <a:rPr lang="en-US" dirty="0"/>
              <a:t>Click to edit Master text styles.</a:t>
            </a:r>
          </a:p>
        </p:txBody>
      </p:sp>
    </p:spTree>
    <p:extLst>
      <p:ext uri="{BB962C8B-B14F-4D97-AF65-F5344CB8AC3E}">
        <p14:creationId xmlns:p14="http://schemas.microsoft.com/office/powerpoint/2010/main" val="410097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F0B4E-CE60-AB48-9D7E-4434414A7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0186" y="1279525"/>
            <a:ext cx="5471583" cy="4576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343651" y="1279525"/>
            <a:ext cx="5342467" cy="45862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43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/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000" y="6365828"/>
            <a:ext cx="600437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fld id="{81BF0B4E-CE60-AB48-9D7E-4434414A7C3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713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70" y="329155"/>
            <a:ext cx="11861996" cy="5539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7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FCA8034-0CB3-9C20-C5F4-7A617D4AD718}"/>
              </a:ext>
            </a:extLst>
          </p:cNvPr>
          <p:cNvSpPr/>
          <p:nvPr userDrawn="1"/>
        </p:nvSpPr>
        <p:spPr>
          <a:xfrm>
            <a:off x="0" y="0"/>
            <a:ext cx="12192000" cy="212651"/>
          </a:xfrm>
          <a:prstGeom prst="rect">
            <a:avLst/>
          </a:prstGeom>
          <a:solidFill>
            <a:srgbClr val="127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33E8DB9-E259-A438-BB31-DC1A9A066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590" y="464368"/>
            <a:ext cx="11762821" cy="489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525252"/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8047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FCA8034-0CB3-9C20-C5F4-7A617D4AD718}"/>
              </a:ext>
            </a:extLst>
          </p:cNvPr>
          <p:cNvSpPr/>
          <p:nvPr userDrawn="1"/>
        </p:nvSpPr>
        <p:spPr>
          <a:xfrm>
            <a:off x="0" y="0"/>
            <a:ext cx="12192000" cy="212651"/>
          </a:xfrm>
          <a:prstGeom prst="rect">
            <a:avLst/>
          </a:prstGeom>
          <a:solidFill>
            <a:srgbClr val="127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33E8DB9-E259-A438-BB31-DC1A9A066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590" y="464368"/>
            <a:ext cx="11762821" cy="4890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rgbClr val="525252"/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344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>
            <a:spLocks noGrp="1"/>
          </p:cNvSpPr>
          <p:nvPr>
            <p:ph type="title"/>
          </p:nvPr>
        </p:nvSpPr>
        <p:spPr>
          <a:xfrm>
            <a:off x="1190625" y="1151931"/>
            <a:ext cx="9810750" cy="2321719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18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36157"/>
            <a:ext cx="9810750" cy="198186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14274" algn="ctr">
              <a:spcBef>
                <a:spcPts val="0"/>
              </a:spcBef>
              <a:buSzTx/>
              <a:buNone/>
            </a:lvl2pPr>
            <a:lvl3pPr marL="0" indent="428549" algn="ctr">
              <a:spcBef>
                <a:spcPts val="0"/>
              </a:spcBef>
              <a:buSzTx/>
              <a:buNone/>
            </a:lvl3pPr>
            <a:lvl4pPr marL="0" indent="642824" algn="ctr">
              <a:spcBef>
                <a:spcPts val="0"/>
              </a:spcBef>
              <a:buSzTx/>
              <a:buNone/>
            </a:lvl4pPr>
            <a:lvl5pPr marL="0" indent="857098" algn="ctr">
              <a:spcBef>
                <a:spcPts val="0"/>
              </a:spcBef>
              <a:buSzTx/>
              <a:buNone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  <p:extLst>
      <p:ext uri="{BB962C8B-B14F-4D97-AF65-F5344CB8AC3E}">
        <p14:creationId xmlns:p14="http://schemas.microsoft.com/office/powerpoint/2010/main" val="5780849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12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E5D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607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1" y="0"/>
            <a:ext cx="12192000" cy="6858002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1" y="0"/>
            <a:ext cx="11735015" cy="6858000"/>
          </a:xfrm>
          <a:prstGeom prst="rect">
            <a:avLst/>
          </a:prstGeom>
          <a:gradFill flip="none" rotWithShape="1">
            <a:gsLst>
              <a:gs pos="84066">
                <a:schemeClr val="bg1">
                  <a:alpha val="0"/>
                </a:schemeClr>
              </a:gs>
              <a:gs pos="31000">
                <a:schemeClr val="bg1">
                  <a:alpha val="6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Yu Gothic UI" panose="020B0500000000000000" pitchFamily="50" charset="-128"/>
              <a:ea typeface="Yu Gothic UI" panose="020B0500000000000000" pitchFamily="50" charset="-128"/>
              <a:cs typeface="Segoe UI" pitchFamily="34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8762" y="2047309"/>
            <a:ext cx="11674476" cy="1772525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469" spc="-98" dirty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Yu Gothic UI" panose="020B0500000000000000" pitchFamily="50" charset="-128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58762" y="3829174"/>
            <a:ext cx="11674476" cy="625555"/>
          </a:xfrm>
        </p:spPr>
        <p:txBody>
          <a:bodyPr lIns="182880"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b="0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Yu Gothic UI" panose="020B0500000000000000" pitchFamily="50" charset="-128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| Date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213" y="470067"/>
            <a:ext cx="1424426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21344" y="393192"/>
            <a:ext cx="11149439" cy="557784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521344" y="1188720"/>
            <a:ext cx="11149439" cy="50292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 rot="10800000" flipV="1">
            <a:off x="12073097" y="2"/>
            <a:ext cx="118903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02837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solidFill>
          <a:srgbClr val="E5D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685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12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6.emf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BECD7D5-9E6D-BFFF-43F5-37DCD6D4B5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9113917" y="3125288"/>
            <a:ext cx="6858001" cy="6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6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5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90" r:id="rId5"/>
    <p:sldLayoutId id="2147483691" r:id="rId6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rgbClr val="1D2B55"/>
          </a:solidFill>
          <a:effectLst/>
          <a:latin typeface="Yu Gothic UI" panose="020B0500000000000000" pitchFamily="50" charset="-128"/>
          <a:ea typeface="Yu Gothic UI" panose="020B0500000000000000" pitchFamily="50" charset="-128"/>
          <a:cs typeface="Segoe UI Semibold" panose="020B0702040204020203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solidFill>
            <a:srgbClr val="1D2B55"/>
          </a:solidFill>
          <a:latin typeface="Yu Gothic UI" panose="020B0500000000000000" pitchFamily="50" charset="-128"/>
          <a:ea typeface="Yu Gothic UI" panose="020B0500000000000000" pitchFamily="50" charset="-128"/>
          <a:cs typeface="Segoe UI Semibold" panose="020B0702040204020203" pitchFamily="34" charset="0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rgbClr val="1D2B55"/>
          </a:solidFill>
          <a:latin typeface="Yu Gothic UI" panose="020B0500000000000000" pitchFamily="50" charset="-128"/>
          <a:ea typeface="Yu Gothic UI" panose="020B0500000000000000" pitchFamily="50" charset="-128"/>
          <a:cs typeface="Segoe UI Semibold" panose="020B0702040204020203" pitchFamily="34" charset="0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solidFill>
            <a:srgbClr val="1D2B55"/>
          </a:solidFill>
          <a:latin typeface="Yu Gothic UI" panose="020B0500000000000000" pitchFamily="50" charset="-128"/>
          <a:ea typeface="Yu Gothic UI" panose="020B0500000000000000" pitchFamily="50" charset="-128"/>
          <a:cs typeface="Segoe UI Semibold" panose="020B0702040204020203" pitchFamily="34" charset="0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rgbClr val="1D2B55"/>
          </a:solidFill>
          <a:latin typeface="Yu Gothic UI" panose="020B0500000000000000" pitchFamily="50" charset="-128"/>
          <a:ea typeface="Yu Gothic UI" panose="020B0500000000000000" pitchFamily="50" charset="-128"/>
          <a:cs typeface="Segoe UI Semibold" panose="020B0702040204020203" pitchFamily="34" charset="0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rgbClr val="1D2B55"/>
          </a:solidFill>
          <a:latin typeface="Yu Gothic UI" panose="020B0500000000000000" pitchFamily="50" charset="-128"/>
          <a:ea typeface="Yu Gothic UI" panose="020B0500000000000000" pitchFamily="50" charset="-128"/>
          <a:cs typeface="Segoe UI Semibold" panose="020B07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5">
          <p15:clr>
            <a:srgbClr val="F26B43"/>
          </p15:clr>
        </p15:guide>
        <p15:guide id="2" pos="7659">
          <p15:clr>
            <a:srgbClr val="F26B43"/>
          </p15:clr>
        </p15:guide>
        <p15:guide id="3" orient="horz" pos="2203">
          <p15:clr>
            <a:srgbClr val="F26B43"/>
          </p15:clr>
        </p15:guide>
        <p15:guide id="4" orient="horz" pos="185">
          <p15:clr>
            <a:srgbClr val="F26B43"/>
          </p15:clr>
        </p15:guide>
        <p15:guide id="5" orient="horz" pos="4221">
          <p15:clr>
            <a:srgbClr val="F26B43"/>
          </p15:clr>
        </p15:guide>
        <p15:guide id="6" pos="391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8" imgW="360" imgH="360" progId="TCLayout.ActiveDocument.1">
                  <p:embed/>
                </p:oleObj>
              </mc:Choice>
              <mc:Fallback>
                <p:oleObj name="think-cell スライド" r:id="rId8" imgW="360" imgH="36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74" b="95123"/>
          <a:stretch/>
        </p:blipFill>
        <p:spPr>
          <a:xfrm>
            <a:off x="0" y="6090384"/>
            <a:ext cx="12192000" cy="777093"/>
          </a:xfrm>
          <a:prstGeom prst="rect">
            <a:avLst/>
          </a:prstGeom>
        </p:spPr>
      </p:pic>
      <p:pic>
        <p:nvPicPr>
          <p:cNvPr id="8" name="Picture 7" descr="Janssen Horizontal White-01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767" y="6078228"/>
            <a:ext cx="3310872" cy="8087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690" y="151637"/>
            <a:ext cx="10990479" cy="9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693" y="1229455"/>
            <a:ext cx="109904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8999" y="6365828"/>
            <a:ext cx="600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fld id="{81BF0B4E-CE60-AB48-9D7E-4434414A7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46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333" b="1" kern="1200">
          <a:solidFill>
            <a:schemeClr val="accent1"/>
          </a:solidFill>
          <a:latin typeface="Verdana"/>
          <a:ea typeface="+mj-ea"/>
          <a:cs typeface="Verdana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Wingdings" charset="2"/>
        <a:buChar char="§"/>
        <a:defRPr sz="2667" kern="1200">
          <a:solidFill>
            <a:schemeClr val="tx1"/>
          </a:solidFill>
          <a:latin typeface="Verdana"/>
          <a:ea typeface="+mn-ea"/>
          <a:cs typeface="Verdana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Verdana"/>
          <a:ea typeface="+mn-ea"/>
          <a:cs typeface="Verdana"/>
        </a:defRPr>
      </a:lvl2pPr>
      <a:lvl3pPr marL="1523962" indent="-304792" algn="l" defTabSz="609585" rtl="0" eaLnBrk="1" latinLnBrk="0" hangingPunct="1">
        <a:spcBef>
          <a:spcPct val="20000"/>
        </a:spcBef>
        <a:buFont typeface="Wingdings" charset="2"/>
        <a:buChar char="§"/>
        <a:defRPr sz="1600" kern="1200">
          <a:solidFill>
            <a:schemeClr val="tx1"/>
          </a:solidFill>
          <a:latin typeface="Verdana"/>
          <a:ea typeface="+mn-ea"/>
          <a:cs typeface="Verdana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333" kern="1200">
          <a:solidFill>
            <a:schemeClr val="tx1"/>
          </a:solidFill>
          <a:latin typeface="Verdana"/>
          <a:ea typeface="+mn-ea"/>
          <a:cs typeface="Verdana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Verdana"/>
          <a:ea typeface="+mn-ea"/>
          <a:cs typeface="Verdana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svg"/><Relationship Id="rId7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29.sv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9.png"/><Relationship Id="rId20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44.png"/><Relationship Id="rId5" Type="http://schemas.openxmlformats.org/officeDocument/2006/relationships/image" Target="../media/image34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19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23.sv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62E9F8F-7AF4-3F5E-2933-245009D6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8337"/>
            <a:ext cx="12202010" cy="81346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A7FF4F-9074-1E0C-DD27-9C98F320E8E4}"/>
              </a:ext>
            </a:extLst>
          </p:cNvPr>
          <p:cNvSpPr/>
          <p:nvPr/>
        </p:nvSpPr>
        <p:spPr>
          <a:xfrm>
            <a:off x="1" y="0"/>
            <a:ext cx="1220201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9D1FB90-7A6A-F162-5E3A-7286D441D15A}"/>
              </a:ext>
            </a:extLst>
          </p:cNvPr>
          <p:cNvSpPr txBox="1"/>
          <p:nvPr/>
        </p:nvSpPr>
        <p:spPr>
          <a:xfrm>
            <a:off x="987764" y="2479939"/>
            <a:ext cx="10216471" cy="20973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altLang="ja-JP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Light" panose="020B0300000000000000" pitchFamily="50" charset="-128"/>
                <a:ea typeface="Yu Gothic UI Light" panose="020B0300000000000000" pitchFamily="50" charset="-128"/>
                <a:cs typeface="Roboto" panose="02000000000000000000" pitchFamily="2" charset="0"/>
              </a:rPr>
              <a:t>Challenge 4</a:t>
            </a:r>
          </a:p>
          <a:p>
            <a:pPr algn="ctr">
              <a:spcBef>
                <a:spcPts val="200"/>
              </a:spcBef>
            </a:pPr>
            <a:r>
              <a:rPr lang="ja-JP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Light" panose="020B0300000000000000" pitchFamily="50" charset="-128"/>
                <a:ea typeface="Yu Gothic UI Light" panose="020B0300000000000000" pitchFamily="50" charset="-128"/>
                <a:cs typeface="Roboto" panose="02000000000000000000" pitchFamily="2" charset="0"/>
              </a:rPr>
              <a:t>サービスブループリント</a:t>
            </a:r>
            <a:endParaRPr lang="en-US" altLang="ja-JP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Light" panose="020B0300000000000000" pitchFamily="50" charset="-128"/>
              <a:ea typeface="Yu Gothic UI Light" panose="020B0300000000000000" pitchFamily="50" charset="-128"/>
              <a:cs typeface="Roboto" panose="02000000000000000000" pitchFamily="2" charset="0"/>
            </a:endParaRPr>
          </a:p>
          <a:p>
            <a:pPr algn="ctr">
              <a:spcBef>
                <a:spcPts val="200"/>
              </a:spcBef>
            </a:pPr>
            <a:r>
              <a:rPr lang="ja-JP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Light" panose="020B0300000000000000" pitchFamily="50" charset="-128"/>
                <a:ea typeface="Yu Gothic UI Light" panose="020B0300000000000000" pitchFamily="50" charset="-128"/>
                <a:cs typeface="Roboto" panose="02000000000000000000" pitchFamily="2" charset="0"/>
              </a:rPr>
              <a:t>ユーザーストーリーマッピング</a:t>
            </a:r>
            <a:endParaRPr lang="en-US" altLang="ja-JP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Light" panose="020B0300000000000000" pitchFamily="50" charset="-128"/>
              <a:ea typeface="Yu Gothic UI Light" panose="020B0300000000000000" pitchFamily="50" charset="-128"/>
              <a:cs typeface="Roboto" panose="02000000000000000000" pitchFamily="2" charset="0"/>
            </a:endParaRPr>
          </a:p>
          <a:p>
            <a:pPr algn="ctr">
              <a:spcBef>
                <a:spcPts val="200"/>
              </a:spcBef>
            </a:pPr>
            <a:r>
              <a:rPr kumimoji="1" lang="ja-JP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Light" panose="020B0300000000000000" pitchFamily="50" charset="-128"/>
                <a:ea typeface="Yu Gothic UI Light" panose="020B0300000000000000" pitchFamily="50" charset="-128"/>
                <a:cs typeface="Roboto" panose="02000000000000000000" pitchFamily="2" charset="0"/>
              </a:rPr>
              <a:t>ペーパープロト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CCBAB37-0780-E356-DD43-7B9639B47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82" y="787762"/>
            <a:ext cx="2751837" cy="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0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CFDD17E-2117-AFC0-2EAB-E604CD7C87AE}"/>
              </a:ext>
            </a:extLst>
          </p:cNvPr>
          <p:cNvSpPr/>
          <p:nvPr/>
        </p:nvSpPr>
        <p:spPr>
          <a:xfrm>
            <a:off x="-23978" y="0"/>
            <a:ext cx="12215977" cy="6858000"/>
          </a:xfrm>
          <a:prstGeom prst="rect">
            <a:avLst/>
          </a:prstGeom>
          <a:solidFill>
            <a:srgbClr val="92B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" name="テキスト プレースホルダー 1">
            <a:extLst>
              <a:ext uri="{FF2B5EF4-FFF2-40B4-BE49-F238E27FC236}">
                <a16:creationId xmlns:a16="http://schemas.microsoft.com/office/drawing/2014/main" id="{C472144F-DA16-28B2-D756-B12AE329D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724" y="296613"/>
            <a:ext cx="11762821" cy="489099"/>
          </a:xfrm>
        </p:spPr>
        <p:txBody>
          <a:bodyPr lIns="91440" tIns="45720" rIns="91440" bIns="45720" anchor="t"/>
          <a:lstStyle/>
          <a:p>
            <a:pPr algn="ctr"/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サービスブループリント（例①：日本料理店）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4B4252-D1D9-B0BA-B47B-015A7F226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57559"/>
              </p:ext>
            </p:extLst>
          </p:nvPr>
        </p:nvGraphicFramePr>
        <p:xfrm>
          <a:off x="180724" y="688932"/>
          <a:ext cx="11835067" cy="605007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05139">
                  <a:extLst>
                    <a:ext uri="{9D8B030D-6E8A-4147-A177-3AD203B41FA5}">
                      <a16:colId xmlns:a16="http://schemas.microsoft.com/office/drawing/2014/main" val="1184435700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19009147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158344635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948491974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34865250"/>
                    </a:ext>
                  </a:extLst>
                </a:gridCol>
              </a:tblGrid>
              <a:tr h="278344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時間軸</a:t>
                      </a:r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73149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カスタマー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14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774135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フロントステージアクション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14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1259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バックステージ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64332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プロセス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7655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874869-37E9-84AD-524E-C0DA34E26E4E}"/>
              </a:ext>
            </a:extLst>
          </p:cNvPr>
          <p:cNvSpPr/>
          <p:nvPr/>
        </p:nvSpPr>
        <p:spPr>
          <a:xfrm>
            <a:off x="1331856" y="1171768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HP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から電話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予約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593C29-4EA1-6BFB-2A9C-10E444187885}"/>
              </a:ext>
            </a:extLst>
          </p:cNvPr>
          <p:cNvSpPr/>
          <p:nvPr/>
        </p:nvSpPr>
        <p:spPr>
          <a:xfrm>
            <a:off x="1331856" y="2652809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電話対応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A9D209-C12A-245E-1900-3A0EE6C0D773}"/>
              </a:ext>
            </a:extLst>
          </p:cNvPr>
          <p:cNvSpPr/>
          <p:nvPr/>
        </p:nvSpPr>
        <p:spPr>
          <a:xfrm>
            <a:off x="1331856" y="4133850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予約完了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作業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191E6A-D2F8-BB21-C124-7F951ABE1F5A}"/>
              </a:ext>
            </a:extLst>
          </p:cNvPr>
          <p:cNvSpPr/>
          <p:nvPr/>
        </p:nvSpPr>
        <p:spPr>
          <a:xfrm>
            <a:off x="1331856" y="5614891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CRM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システム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予約帳簿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記入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9C0336-546C-0182-14A2-30A203055F96}"/>
              </a:ext>
            </a:extLst>
          </p:cNvPr>
          <p:cNvSpPr/>
          <p:nvPr/>
        </p:nvSpPr>
        <p:spPr>
          <a:xfrm>
            <a:off x="2567709" y="1171768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レストランに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来店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05785C-23FC-A5C0-C556-A006ED9BE67C}"/>
              </a:ext>
            </a:extLst>
          </p:cNvPr>
          <p:cNvSpPr/>
          <p:nvPr/>
        </p:nvSpPr>
        <p:spPr>
          <a:xfrm>
            <a:off x="2567709" y="2652809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店内への受入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・席への案内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2E4ACA-0763-A797-B13F-6432FB22FE16}"/>
              </a:ext>
            </a:extLst>
          </p:cNvPr>
          <p:cNvSpPr/>
          <p:nvPr/>
        </p:nvSpPr>
        <p:spPr>
          <a:xfrm>
            <a:off x="2567709" y="4133850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日頃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の客数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把握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3DEF0B-3904-E3E6-F8AB-8611E06711E3}"/>
              </a:ext>
            </a:extLst>
          </p:cNvPr>
          <p:cNvSpPr/>
          <p:nvPr/>
        </p:nvSpPr>
        <p:spPr>
          <a:xfrm>
            <a:off x="2567709" y="5614891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当日食材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の買付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A19C59-0BCB-8C3A-3E4F-6B900AD9002A}"/>
              </a:ext>
            </a:extLst>
          </p:cNvPr>
          <p:cNvSpPr/>
          <p:nvPr/>
        </p:nvSpPr>
        <p:spPr>
          <a:xfrm>
            <a:off x="3803561" y="1171768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メニューを見て検討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904313-120A-17A8-3EB6-D1809D63763D}"/>
              </a:ext>
            </a:extLst>
          </p:cNvPr>
          <p:cNvSpPr/>
          <p:nvPr/>
        </p:nvSpPr>
        <p:spPr>
          <a:xfrm>
            <a:off x="3803561" y="2652809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メニュー</a:t>
            </a:r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を渡す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・</a:t>
            </a:r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説明する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18B9ED-2F4F-0E7A-CD54-0F527671388D}"/>
              </a:ext>
            </a:extLst>
          </p:cNvPr>
          <p:cNvSpPr/>
          <p:nvPr/>
        </p:nvSpPr>
        <p:spPr>
          <a:xfrm>
            <a:off x="3803561" y="4133850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食材管理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1BE307-658A-9DAE-5DD2-6F9408653470}"/>
              </a:ext>
            </a:extLst>
          </p:cNvPr>
          <p:cNvSpPr/>
          <p:nvPr/>
        </p:nvSpPr>
        <p:spPr>
          <a:xfrm>
            <a:off x="3803561" y="5614891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メニュー開発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5D8379B-A104-1AFD-129A-0ED5CB51EB44}"/>
              </a:ext>
            </a:extLst>
          </p:cNvPr>
          <p:cNvSpPr/>
          <p:nvPr/>
        </p:nvSpPr>
        <p:spPr>
          <a:xfrm>
            <a:off x="5039414" y="1171768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料理を注文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9E3FFD9-6C0C-57E8-5792-0F7AD6F47B43}"/>
              </a:ext>
            </a:extLst>
          </p:cNvPr>
          <p:cNvSpPr/>
          <p:nvPr/>
        </p:nvSpPr>
        <p:spPr>
          <a:xfrm>
            <a:off x="5039414" y="2652809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注文を受ける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A85611-16F9-652C-B991-AFCD7B3BD65C}"/>
              </a:ext>
            </a:extLst>
          </p:cNvPr>
          <p:cNvSpPr/>
          <p:nvPr/>
        </p:nvSpPr>
        <p:spPr>
          <a:xfrm>
            <a:off x="5039414" y="4133850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厨房に注文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料理受付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2696E13-3D8B-0276-A2CB-9674BDB46BBF}"/>
              </a:ext>
            </a:extLst>
          </p:cNvPr>
          <p:cNvSpPr/>
          <p:nvPr/>
        </p:nvSpPr>
        <p:spPr>
          <a:xfrm>
            <a:off x="5039414" y="5614891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価格設定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AEDD218-BDC5-62F7-2E78-B82E0B2B76CB}"/>
              </a:ext>
            </a:extLst>
          </p:cNvPr>
          <p:cNvSpPr/>
          <p:nvPr/>
        </p:nvSpPr>
        <p:spPr>
          <a:xfrm>
            <a:off x="6275266" y="1171768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料理を待つ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6E3DF6-7AFA-26B2-358D-B81060F0BFF0}"/>
              </a:ext>
            </a:extLst>
          </p:cNvPr>
          <p:cNvSpPr/>
          <p:nvPr/>
        </p:nvSpPr>
        <p:spPr>
          <a:xfrm>
            <a:off x="6275266" y="4133850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調理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8FE8742-C7C5-34D6-2E3B-8218EC32A28B}"/>
              </a:ext>
            </a:extLst>
          </p:cNvPr>
          <p:cNvSpPr/>
          <p:nvPr/>
        </p:nvSpPr>
        <p:spPr>
          <a:xfrm>
            <a:off x="7511119" y="1171768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注文した料理を受取る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CF89FB2-839D-BDB5-A62E-F3DB994653FB}"/>
              </a:ext>
            </a:extLst>
          </p:cNvPr>
          <p:cNvSpPr/>
          <p:nvPr/>
        </p:nvSpPr>
        <p:spPr>
          <a:xfrm>
            <a:off x="7511119" y="2652809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注文を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提供する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052A0A-9533-AD16-F8C2-60A5F243DFB4}"/>
              </a:ext>
            </a:extLst>
          </p:cNvPr>
          <p:cNvSpPr/>
          <p:nvPr/>
        </p:nvSpPr>
        <p:spPr>
          <a:xfrm>
            <a:off x="7511119" y="4133850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提供スタッフへの料理受渡し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EF4C56F-898D-E109-2298-218B09E1075B}"/>
              </a:ext>
            </a:extLst>
          </p:cNvPr>
          <p:cNvSpPr/>
          <p:nvPr/>
        </p:nvSpPr>
        <p:spPr>
          <a:xfrm>
            <a:off x="8746972" y="1171768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食事する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CBD92B3-A717-AD9C-539F-CF55DE8199B4}"/>
              </a:ext>
            </a:extLst>
          </p:cNvPr>
          <p:cNvSpPr/>
          <p:nvPr/>
        </p:nvSpPr>
        <p:spPr>
          <a:xfrm>
            <a:off x="9982824" y="1171768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会計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DEA50F4-6AAD-4948-C161-C0F7F893E4F0}"/>
              </a:ext>
            </a:extLst>
          </p:cNvPr>
          <p:cNvSpPr/>
          <p:nvPr/>
        </p:nvSpPr>
        <p:spPr>
          <a:xfrm>
            <a:off x="9982824" y="2652809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会計案内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・対応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591B13D-8F6E-9B71-68DD-5833373F7FC4}"/>
              </a:ext>
            </a:extLst>
          </p:cNvPr>
          <p:cNvSpPr/>
          <p:nvPr/>
        </p:nvSpPr>
        <p:spPr>
          <a:xfrm>
            <a:off x="9982824" y="5614891"/>
            <a:ext cx="1082538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会計システム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3B77D7C8-197E-6174-FAFA-AE4F602FA9D6}"/>
              </a:ext>
            </a:extLst>
          </p:cNvPr>
          <p:cNvSpPr/>
          <p:nvPr/>
        </p:nvSpPr>
        <p:spPr>
          <a:xfrm>
            <a:off x="11241570" y="2106266"/>
            <a:ext cx="735093" cy="586405"/>
          </a:xfrm>
          <a:prstGeom prst="leftArrow">
            <a:avLst>
              <a:gd name="adj1" fmla="val 50000"/>
              <a:gd name="adj2" fmla="val 3626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顧客との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やりとり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3DF0C56A-4140-024D-3CD4-85ABF70DE6DB}"/>
              </a:ext>
            </a:extLst>
          </p:cNvPr>
          <p:cNvSpPr/>
          <p:nvPr/>
        </p:nvSpPr>
        <p:spPr>
          <a:xfrm>
            <a:off x="11241570" y="3555073"/>
            <a:ext cx="735093" cy="586405"/>
          </a:xfrm>
          <a:prstGeom prst="leftArrow">
            <a:avLst>
              <a:gd name="adj1" fmla="val 50000"/>
              <a:gd name="adj2" fmla="val 35212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顧客から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の見え方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C969A9F2-CA54-516E-A037-A9DAB25B7A43}"/>
              </a:ext>
            </a:extLst>
          </p:cNvPr>
          <p:cNvSpPr/>
          <p:nvPr/>
        </p:nvSpPr>
        <p:spPr>
          <a:xfrm>
            <a:off x="11241570" y="4997364"/>
            <a:ext cx="735093" cy="586405"/>
          </a:xfrm>
          <a:prstGeom prst="leftArrow">
            <a:avLst>
              <a:gd name="adj1" fmla="val 50000"/>
              <a:gd name="adj2" fmla="val 40493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内部的な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やりとり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7794A87-D2A4-B940-D014-E97BFD8A1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635" y="1877"/>
            <a:ext cx="1685364" cy="10664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4" name="グラフィックス 63" descr="ユーザー 単色塗りつぶし">
            <a:extLst>
              <a:ext uri="{FF2B5EF4-FFF2-40B4-BE49-F238E27FC236}">
                <a16:creationId xmlns:a16="http://schemas.microsoft.com/office/drawing/2014/main" id="{B5FDA6CE-F56C-3868-7687-9B6686494CE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427" y="1883634"/>
            <a:ext cx="445263" cy="445263"/>
          </a:xfrm>
          <a:prstGeom prst="rect">
            <a:avLst/>
          </a:prstGeom>
        </p:spPr>
      </p:pic>
      <p:pic>
        <p:nvPicPr>
          <p:cNvPr id="68" name="図 67" descr="アイコン&#10;&#10;自動的に生成された説明">
            <a:extLst>
              <a:ext uri="{FF2B5EF4-FFF2-40B4-BE49-F238E27FC236}">
                <a16:creationId xmlns:a16="http://schemas.microsoft.com/office/drawing/2014/main" id="{B3734F27-FFC5-11F0-5BDF-D7784755B1DB}"/>
              </a:ext>
            </a:extLst>
          </p:cNvPr>
          <p:cNvPicPr>
            <a:picLocks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8" y="4774732"/>
            <a:ext cx="445263" cy="445263"/>
          </a:xfrm>
          <a:prstGeom prst="rect">
            <a:avLst/>
          </a:prstGeom>
        </p:spPr>
      </p:pic>
      <p:pic>
        <p:nvPicPr>
          <p:cNvPr id="70" name="図 69" descr="アイコン&#10;&#10;自動的に生成された説明">
            <a:extLst>
              <a:ext uri="{FF2B5EF4-FFF2-40B4-BE49-F238E27FC236}">
                <a16:creationId xmlns:a16="http://schemas.microsoft.com/office/drawing/2014/main" id="{29D4853A-CFEE-0573-2CDF-8C57BDC29A7C}"/>
              </a:ext>
            </a:extLst>
          </p:cNvPr>
          <p:cNvPicPr>
            <a:picLocks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8" y="3332441"/>
            <a:ext cx="445263" cy="445263"/>
          </a:xfrm>
          <a:prstGeom prst="rect">
            <a:avLst/>
          </a:prstGeom>
        </p:spPr>
      </p:pic>
      <p:pic>
        <p:nvPicPr>
          <p:cNvPr id="72" name="グラフィックス 71" descr="会議 単色塗りつぶし">
            <a:extLst>
              <a:ext uri="{FF2B5EF4-FFF2-40B4-BE49-F238E27FC236}">
                <a16:creationId xmlns:a16="http://schemas.microsoft.com/office/drawing/2014/main" id="{FEF8DA31-8449-76BA-2A15-D8A346123D9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0060" y="6199323"/>
            <a:ext cx="445263" cy="445263"/>
          </a:xfrm>
          <a:prstGeom prst="rect">
            <a:avLst/>
          </a:prstGeom>
        </p:spPr>
      </p:pic>
      <p:pic>
        <p:nvPicPr>
          <p:cNvPr id="74" name="グラフィックス 73" descr="データベース 単色塗りつぶし">
            <a:extLst>
              <a:ext uri="{FF2B5EF4-FFF2-40B4-BE49-F238E27FC236}">
                <a16:creationId xmlns:a16="http://schemas.microsoft.com/office/drawing/2014/main" id="{98514D84-A802-4C91-10E7-497FCC2C8020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8139" y="6199323"/>
            <a:ext cx="445263" cy="445263"/>
          </a:xfrm>
          <a:prstGeom prst="rect">
            <a:avLst/>
          </a:prstGeom>
        </p:spPr>
      </p:pic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DD7BADF6-BB36-2AC2-E871-A814BD65523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873125" y="2086168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57D72589-CC79-C94D-9AB8-1FED71ECCA0C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873125" y="3567209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C3FEC9FA-91BA-FADA-2926-72983053AC5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873125" y="5048250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152BF515-CF93-88F0-9109-ECEFF8FDDF55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108978" y="2086168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76729D8-07F0-54A6-B7C6-F620CD4B9EA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108978" y="5048250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9D7A5215-F121-5C40-5B5D-F028C968F44E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4344830" y="2086168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A080B2E7-B544-ADCB-C312-41582EDE55D8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580683" y="2086168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C70D4C23-864A-B4CC-0015-DA61007D52CB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4344830" y="5048250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019E5AA2-8091-DD0D-EA0D-11B4331C6FED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5580683" y="3567209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843B50E-8965-5765-B9A9-E06599BD5AD2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8052388" y="3567209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9FF2B1A6-42EF-D21F-1C1D-468807BFF9CF}"/>
              </a:ext>
            </a:extLst>
          </p:cNvPr>
          <p:cNvCxnSpPr>
            <a:cxnSpLocks/>
            <a:stCxn id="29" idx="0"/>
            <a:endCxn id="28" idx="2"/>
          </p:cNvCxnSpPr>
          <p:nvPr/>
        </p:nvCxnSpPr>
        <p:spPr>
          <a:xfrm flipV="1">
            <a:off x="8052388" y="2086168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97127403-0FCA-72F0-3EB7-5C2320ADF664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10524093" y="2086168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D23B8815-F9C1-ED61-9D51-D3BF7A8E09C3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524093" y="3567209"/>
            <a:ext cx="0" cy="2047682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8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CFDD17E-2117-AFC0-2EAB-E604CD7C87AE}"/>
              </a:ext>
            </a:extLst>
          </p:cNvPr>
          <p:cNvSpPr/>
          <p:nvPr/>
        </p:nvSpPr>
        <p:spPr>
          <a:xfrm>
            <a:off x="-23978" y="0"/>
            <a:ext cx="12215977" cy="6858000"/>
          </a:xfrm>
          <a:prstGeom prst="rect">
            <a:avLst/>
          </a:prstGeom>
          <a:solidFill>
            <a:srgbClr val="92B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" name="テキスト プレースホルダー 1">
            <a:extLst>
              <a:ext uri="{FF2B5EF4-FFF2-40B4-BE49-F238E27FC236}">
                <a16:creationId xmlns:a16="http://schemas.microsoft.com/office/drawing/2014/main" id="{C472144F-DA16-28B2-D756-B12AE329D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724" y="296613"/>
            <a:ext cx="11762821" cy="489099"/>
          </a:xfrm>
        </p:spPr>
        <p:txBody>
          <a:bodyPr lIns="91440" tIns="45720" rIns="91440" bIns="45720" anchor="t"/>
          <a:lstStyle/>
          <a:p>
            <a:pPr algn="ctr"/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サービスブループリント（例②ー１： </a:t>
            </a:r>
            <a:r>
              <a:rPr lang="en-US" altLang="ja-JP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HP</a:t>
            </a:r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でセミナーを提供している企業の場合</a:t>
            </a:r>
            <a:r>
              <a:rPr lang="en-US" altLang="ja-JP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_</a:t>
            </a:r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一般</a:t>
            </a:r>
            <a:r>
              <a:rPr lang="en-US" altLang="ja-JP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Ver</a:t>
            </a:r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）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4B4252-D1D9-B0BA-B47B-015A7F226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32266"/>
              </p:ext>
            </p:extLst>
          </p:nvPr>
        </p:nvGraphicFramePr>
        <p:xfrm>
          <a:off x="180724" y="688932"/>
          <a:ext cx="11835067" cy="605007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05139">
                  <a:extLst>
                    <a:ext uri="{9D8B030D-6E8A-4147-A177-3AD203B41FA5}">
                      <a16:colId xmlns:a16="http://schemas.microsoft.com/office/drawing/2014/main" val="1184435700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19009147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158344635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948491974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34865250"/>
                    </a:ext>
                  </a:extLst>
                </a:gridCol>
              </a:tblGrid>
              <a:tr h="278344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時間軸</a:t>
                      </a:r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73149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カスタマー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14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774135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フロントステージアクション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14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1259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バックステージ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64332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プロセス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7655"/>
                  </a:ext>
                </a:extLst>
              </a:tr>
            </a:tbl>
          </a:graphicData>
        </a:graphic>
      </p:graphicFrame>
      <p:sp>
        <p:nvSpPr>
          <p:cNvPr id="60" name="Arrow: Left 59">
            <a:extLst>
              <a:ext uri="{FF2B5EF4-FFF2-40B4-BE49-F238E27FC236}">
                <a16:creationId xmlns:a16="http://schemas.microsoft.com/office/drawing/2014/main" id="{3B77D7C8-197E-6174-FAFA-AE4F602FA9D6}"/>
              </a:ext>
            </a:extLst>
          </p:cNvPr>
          <p:cNvSpPr/>
          <p:nvPr/>
        </p:nvSpPr>
        <p:spPr>
          <a:xfrm>
            <a:off x="11241570" y="2106266"/>
            <a:ext cx="735093" cy="586405"/>
          </a:xfrm>
          <a:prstGeom prst="leftArrow">
            <a:avLst>
              <a:gd name="adj1" fmla="val 50000"/>
              <a:gd name="adj2" fmla="val 3626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顧客との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やりとり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3DF0C56A-4140-024D-3CD4-85ABF70DE6DB}"/>
              </a:ext>
            </a:extLst>
          </p:cNvPr>
          <p:cNvSpPr/>
          <p:nvPr/>
        </p:nvSpPr>
        <p:spPr>
          <a:xfrm>
            <a:off x="11241570" y="3555073"/>
            <a:ext cx="735093" cy="586405"/>
          </a:xfrm>
          <a:prstGeom prst="leftArrow">
            <a:avLst>
              <a:gd name="adj1" fmla="val 50000"/>
              <a:gd name="adj2" fmla="val 35212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顧客から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の見え方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C969A9F2-CA54-516E-A037-A9DAB25B7A43}"/>
              </a:ext>
            </a:extLst>
          </p:cNvPr>
          <p:cNvSpPr/>
          <p:nvPr/>
        </p:nvSpPr>
        <p:spPr>
          <a:xfrm>
            <a:off x="11241570" y="4997364"/>
            <a:ext cx="735093" cy="586405"/>
          </a:xfrm>
          <a:prstGeom prst="leftArrow">
            <a:avLst>
              <a:gd name="adj1" fmla="val 50000"/>
              <a:gd name="adj2" fmla="val 40493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内部的な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やりとり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874869-37E9-84AD-524E-C0DA34E26E4E}"/>
              </a:ext>
            </a:extLst>
          </p:cNvPr>
          <p:cNvSpPr/>
          <p:nvPr/>
        </p:nvSpPr>
        <p:spPr>
          <a:xfrm>
            <a:off x="1331855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自社</a:t>
            </a:r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サイト訪問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※</a:t>
            </a:r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外注先管理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9C0336-546C-0182-14A2-30A203055F96}"/>
              </a:ext>
            </a:extLst>
          </p:cNvPr>
          <p:cNvSpPr/>
          <p:nvPr/>
        </p:nvSpPr>
        <p:spPr>
          <a:xfrm>
            <a:off x="3312779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資料請求（電話問合せ</a:t>
            </a:r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/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無料トライアル）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05785C-23FC-A5C0-C556-A006ED9BE67C}"/>
              </a:ext>
            </a:extLst>
          </p:cNvPr>
          <p:cNvSpPr/>
          <p:nvPr/>
        </p:nvSpPr>
        <p:spPr>
          <a:xfrm>
            <a:off x="3312779" y="2652809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電話対応・受付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2E4ACA-0763-A797-B13F-6432FB22FE16}"/>
              </a:ext>
            </a:extLst>
          </p:cNvPr>
          <p:cNvSpPr/>
          <p:nvPr/>
        </p:nvSpPr>
        <p:spPr>
          <a:xfrm>
            <a:off x="3312779" y="4133850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メール確認</a:t>
            </a:r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/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振り分け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3DEF0B-3904-E3E6-F8AB-8611E06711E3}"/>
              </a:ext>
            </a:extLst>
          </p:cNvPr>
          <p:cNvSpPr/>
          <p:nvPr/>
        </p:nvSpPr>
        <p:spPr>
          <a:xfrm>
            <a:off x="3312779" y="5614891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顧客情報</a:t>
            </a:r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DB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の照合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en-US" altLang="ja-JP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Sales Cloud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）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A19C59-0BCB-8C3A-3E4F-6B900AD9002A}"/>
              </a:ext>
            </a:extLst>
          </p:cNvPr>
          <p:cNvSpPr/>
          <p:nvPr/>
        </p:nvSpPr>
        <p:spPr>
          <a:xfrm>
            <a:off x="5293702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資料、セミナーの案内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を受けとる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18B9ED-2F4F-0E7A-CD54-0F527671388D}"/>
              </a:ext>
            </a:extLst>
          </p:cNvPr>
          <p:cNvSpPr/>
          <p:nvPr/>
        </p:nvSpPr>
        <p:spPr>
          <a:xfrm>
            <a:off x="5293702" y="4133850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資料・セミナーの案内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を</a:t>
            </a:r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DM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で返信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1BE307-658A-9DAE-5DD2-6F9408653470}"/>
              </a:ext>
            </a:extLst>
          </p:cNvPr>
          <p:cNvSpPr/>
          <p:nvPr/>
        </p:nvSpPr>
        <p:spPr>
          <a:xfrm>
            <a:off x="5293702" y="5614891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送信資料準備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メール配信システム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en-US" altLang="ja-JP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outlook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）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A85611-16F9-652C-B991-AFCD7B3BD65C}"/>
              </a:ext>
            </a:extLst>
          </p:cNvPr>
          <p:cNvSpPr/>
          <p:nvPr/>
        </p:nvSpPr>
        <p:spPr>
          <a:xfrm>
            <a:off x="7274626" y="4133850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フォーム申し込みの情報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を登録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2696E13-3D8B-0276-A2CB-9674BDB46BBF}"/>
              </a:ext>
            </a:extLst>
          </p:cNvPr>
          <p:cNvSpPr/>
          <p:nvPr/>
        </p:nvSpPr>
        <p:spPr>
          <a:xfrm>
            <a:off x="7274626" y="5614891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顧客管理システム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en-US" altLang="ja-JP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Sales Cloud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）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AEDD218-BDC5-62F7-2E78-B82E0B2B76CB}"/>
              </a:ext>
            </a:extLst>
          </p:cNvPr>
          <p:cNvSpPr/>
          <p:nvPr/>
        </p:nvSpPr>
        <p:spPr>
          <a:xfrm>
            <a:off x="9255549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Web</a:t>
            </a:r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セミナー参加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052A0A-9533-AD16-F8C2-60A5F243DFB4}"/>
              </a:ext>
            </a:extLst>
          </p:cNvPr>
          <p:cNvSpPr/>
          <p:nvPr/>
        </p:nvSpPr>
        <p:spPr>
          <a:xfrm>
            <a:off x="9255549" y="4133850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セミナーの動画を後で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lvl="0" algn="ctr"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配布するための社内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lvl="0" algn="ctr"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手続きをする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5" name="Rectangle: Rounded Corners 23">
            <a:extLst>
              <a:ext uri="{FF2B5EF4-FFF2-40B4-BE49-F238E27FC236}">
                <a16:creationId xmlns:a16="http://schemas.microsoft.com/office/drawing/2014/main" id="{E89FE3D5-5A9A-52B8-3E35-0CCF30ACE969}"/>
              </a:ext>
            </a:extLst>
          </p:cNvPr>
          <p:cNvSpPr/>
          <p:nvPr/>
        </p:nvSpPr>
        <p:spPr>
          <a:xfrm>
            <a:off x="9255549" y="2652809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Web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セミナー登壇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7" name="Rectangle: Rounded Corners 29">
            <a:extLst>
              <a:ext uri="{FF2B5EF4-FFF2-40B4-BE49-F238E27FC236}">
                <a16:creationId xmlns:a16="http://schemas.microsoft.com/office/drawing/2014/main" id="{0E8DE845-0C49-060C-4E80-1BD421BA61BE}"/>
              </a:ext>
            </a:extLst>
          </p:cNvPr>
          <p:cNvSpPr/>
          <p:nvPr/>
        </p:nvSpPr>
        <p:spPr>
          <a:xfrm>
            <a:off x="9255549" y="5614891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ビデオ会議システム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en-US" altLang="ja-JP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Zoom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）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社内承認システム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en-US" altLang="ja-JP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Sales Cloud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）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428C116-E270-EB9B-8A87-598D917E1D2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4180369" y="2086168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32AF2659-D839-5EC0-4EC6-0971C59903A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180369" y="3567209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7939E46-A502-C1DD-351C-B76C5AAB8FF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180369" y="5048250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D52E3F-3DD4-6BA6-9749-0C17D7D4DA96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6161292" y="2086168"/>
            <a:ext cx="0" cy="2047682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9AC4064-FFE3-65BA-D4C3-50AA29894230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6161292" y="5048250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E7E33B29-C704-4990-73B0-16501E589AD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8142216" y="5048250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6B9634CA-A9D5-0CCB-12C5-FF7F72056C53}"/>
              </a:ext>
            </a:extLst>
          </p:cNvPr>
          <p:cNvCxnSpPr>
            <a:cxnSpLocks/>
            <a:stCxn id="27" idx="0"/>
            <a:endCxn id="30" idx="2"/>
          </p:cNvCxnSpPr>
          <p:nvPr/>
        </p:nvCxnSpPr>
        <p:spPr>
          <a:xfrm flipV="1">
            <a:off x="10123139" y="5048250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1899E132-A17E-BA59-7851-D191B439B7A5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10123139" y="3567209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グラフィックス 48" descr="ユーザー 単色塗りつぶし">
            <a:extLst>
              <a:ext uri="{FF2B5EF4-FFF2-40B4-BE49-F238E27FC236}">
                <a16:creationId xmlns:a16="http://schemas.microsoft.com/office/drawing/2014/main" id="{978F2CFA-1A73-AD77-9E23-CA7BB365232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27" y="1883634"/>
            <a:ext cx="445263" cy="445263"/>
          </a:xfrm>
          <a:prstGeom prst="rect">
            <a:avLst/>
          </a:prstGeom>
        </p:spPr>
      </p:pic>
      <p:pic>
        <p:nvPicPr>
          <p:cNvPr id="52" name="グラフィックス 51" descr="会議 単色塗りつぶし">
            <a:extLst>
              <a:ext uri="{FF2B5EF4-FFF2-40B4-BE49-F238E27FC236}">
                <a16:creationId xmlns:a16="http://schemas.microsoft.com/office/drawing/2014/main" id="{79A2CAE0-5360-A2CB-0701-B16DDE92DD4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060" y="6199323"/>
            <a:ext cx="445263" cy="445263"/>
          </a:xfrm>
          <a:prstGeom prst="rect">
            <a:avLst/>
          </a:prstGeom>
        </p:spPr>
      </p:pic>
      <p:pic>
        <p:nvPicPr>
          <p:cNvPr id="53" name="グラフィックス 52" descr="データベース 単色塗りつぶし">
            <a:extLst>
              <a:ext uri="{FF2B5EF4-FFF2-40B4-BE49-F238E27FC236}">
                <a16:creationId xmlns:a16="http://schemas.microsoft.com/office/drawing/2014/main" id="{51D6138D-7E0C-4D3D-9FBC-7DDB1DD3E85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139" y="6199323"/>
            <a:ext cx="445263" cy="445263"/>
          </a:xfrm>
          <a:prstGeom prst="rect">
            <a:avLst/>
          </a:prstGeom>
        </p:spPr>
      </p:pic>
      <p:pic>
        <p:nvPicPr>
          <p:cNvPr id="55" name="グラフィックス 54" descr="オフィス ワーカー (女性) 単色塗りつぶし">
            <a:extLst>
              <a:ext uri="{FF2B5EF4-FFF2-40B4-BE49-F238E27FC236}">
                <a16:creationId xmlns:a16="http://schemas.microsoft.com/office/drawing/2014/main" id="{9B921769-3C4B-6340-617F-2CF8851DCA3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427" y="3305159"/>
            <a:ext cx="445263" cy="445263"/>
          </a:xfrm>
          <a:prstGeom prst="rect">
            <a:avLst/>
          </a:prstGeom>
        </p:spPr>
      </p:pic>
      <p:pic>
        <p:nvPicPr>
          <p:cNvPr id="58" name="グラフィックス 57" descr="オフィス ワーカー (女性) 単色塗りつぶし">
            <a:extLst>
              <a:ext uri="{FF2B5EF4-FFF2-40B4-BE49-F238E27FC236}">
                <a16:creationId xmlns:a16="http://schemas.microsoft.com/office/drawing/2014/main" id="{088FE8B4-D877-36F0-901B-9BBD22ED0B5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427" y="4759873"/>
            <a:ext cx="445263" cy="445263"/>
          </a:xfrm>
          <a:prstGeom prst="rect">
            <a:avLst/>
          </a:prstGeom>
        </p:spPr>
      </p:pic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9F092-18EB-4C3C-BB59-C65E1031CB5D}"/>
              </a:ext>
            </a:extLst>
          </p:cNvPr>
          <p:cNvCxnSpPr>
            <a:cxnSpLocks/>
          </p:cNvCxnSpPr>
          <p:nvPr/>
        </p:nvCxnSpPr>
        <p:spPr>
          <a:xfrm>
            <a:off x="4628776" y="2086168"/>
            <a:ext cx="0" cy="2047682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19">
            <a:extLst>
              <a:ext uri="{FF2B5EF4-FFF2-40B4-BE49-F238E27FC236}">
                <a16:creationId xmlns:a16="http://schemas.microsoft.com/office/drawing/2014/main" id="{CCF1109E-052E-4CD2-83BB-2AD1BC5E41E1}"/>
              </a:ext>
            </a:extLst>
          </p:cNvPr>
          <p:cNvSpPr/>
          <p:nvPr/>
        </p:nvSpPr>
        <p:spPr>
          <a:xfrm>
            <a:off x="7274626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セミナーフォーム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申し込み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50" name="Rectangle: Rounded Corners 20">
            <a:extLst>
              <a:ext uri="{FF2B5EF4-FFF2-40B4-BE49-F238E27FC236}">
                <a16:creationId xmlns:a16="http://schemas.microsoft.com/office/drawing/2014/main" id="{0C08C38B-0D72-455A-8610-36ABEF81DE36}"/>
              </a:ext>
            </a:extLst>
          </p:cNvPr>
          <p:cNvSpPr/>
          <p:nvPr/>
        </p:nvSpPr>
        <p:spPr>
          <a:xfrm>
            <a:off x="7274626" y="2652809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セミナー案内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74B77570-6D2C-41CD-B996-81319F7E7A97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>
          <a:xfrm flipV="1">
            <a:off x="8142216" y="2086168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04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CFDD17E-2117-AFC0-2EAB-E604CD7C87AE}"/>
              </a:ext>
            </a:extLst>
          </p:cNvPr>
          <p:cNvSpPr/>
          <p:nvPr/>
        </p:nvSpPr>
        <p:spPr>
          <a:xfrm>
            <a:off x="-23978" y="0"/>
            <a:ext cx="12215977" cy="6858000"/>
          </a:xfrm>
          <a:prstGeom prst="rect">
            <a:avLst/>
          </a:prstGeom>
          <a:solidFill>
            <a:srgbClr val="92B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" name="テキスト プレースホルダー 1">
            <a:extLst>
              <a:ext uri="{FF2B5EF4-FFF2-40B4-BE49-F238E27FC236}">
                <a16:creationId xmlns:a16="http://schemas.microsoft.com/office/drawing/2014/main" id="{C472144F-DA16-28B2-D756-B12AE329D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724" y="296613"/>
            <a:ext cx="11762821" cy="489099"/>
          </a:xfrm>
        </p:spPr>
        <p:txBody>
          <a:bodyPr lIns="91440" tIns="45720" rIns="91440" bIns="45720" anchor="t"/>
          <a:lstStyle/>
          <a:p>
            <a:pPr algn="ctr"/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サービスブループリント（例②ー２： </a:t>
            </a:r>
            <a:r>
              <a:rPr lang="en-US" altLang="ja-JP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HP</a:t>
            </a:r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でセミナーを提供している企業の場合</a:t>
            </a:r>
            <a:r>
              <a:rPr lang="en-US" altLang="ja-JP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_</a:t>
            </a:r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本課題寄せ</a:t>
            </a:r>
            <a:r>
              <a:rPr lang="en-US" altLang="ja-JP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Ver</a:t>
            </a:r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）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4B4252-D1D9-B0BA-B47B-015A7F226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218981"/>
              </p:ext>
            </p:extLst>
          </p:nvPr>
        </p:nvGraphicFramePr>
        <p:xfrm>
          <a:off x="180724" y="688932"/>
          <a:ext cx="11835067" cy="604317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05139">
                  <a:extLst>
                    <a:ext uri="{9D8B030D-6E8A-4147-A177-3AD203B41FA5}">
                      <a16:colId xmlns:a16="http://schemas.microsoft.com/office/drawing/2014/main" val="1184435700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19009147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158344635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948491974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34865250"/>
                    </a:ext>
                  </a:extLst>
                </a:gridCol>
              </a:tblGrid>
              <a:tr h="278344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時間軸</a:t>
                      </a:r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73149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カスタマー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14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774135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フロントステージアクション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14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1259"/>
                  </a:ext>
                </a:extLst>
              </a:tr>
              <a:tr h="1436036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バックステージ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64332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プロセス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7655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874869-37E9-84AD-524E-C0DA34E26E4E}"/>
              </a:ext>
            </a:extLst>
          </p:cNvPr>
          <p:cNvSpPr/>
          <p:nvPr/>
        </p:nvSpPr>
        <p:spPr>
          <a:xfrm>
            <a:off x="1331855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自社</a:t>
            </a:r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サイト訪問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2E4ACA-0763-A797-B13F-6432FB22FE16}"/>
              </a:ext>
            </a:extLst>
          </p:cNvPr>
          <p:cNvSpPr/>
          <p:nvPr/>
        </p:nvSpPr>
        <p:spPr>
          <a:xfrm>
            <a:off x="3312779" y="4133850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メール確認</a:t>
            </a:r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/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振り分け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3DEF0B-3904-E3E6-F8AB-8611E06711E3}"/>
              </a:ext>
            </a:extLst>
          </p:cNvPr>
          <p:cNvSpPr/>
          <p:nvPr/>
        </p:nvSpPr>
        <p:spPr>
          <a:xfrm>
            <a:off x="3312779" y="5614891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顧客情報</a:t>
            </a:r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DB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の照合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en-US" altLang="ja-JP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Flask + MySQL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）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A19C59-0BCB-8C3A-3E4F-6B900AD9002A}"/>
              </a:ext>
            </a:extLst>
          </p:cNvPr>
          <p:cNvSpPr/>
          <p:nvPr/>
        </p:nvSpPr>
        <p:spPr>
          <a:xfrm>
            <a:off x="5293702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資料、セミナーの案内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を受けとる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18B9ED-2F4F-0E7A-CD54-0F527671388D}"/>
              </a:ext>
            </a:extLst>
          </p:cNvPr>
          <p:cNvSpPr/>
          <p:nvPr/>
        </p:nvSpPr>
        <p:spPr>
          <a:xfrm>
            <a:off x="5293702" y="4133850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資料・セミナーの案内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DM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で返信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1BE307-658A-9DAE-5DD2-6F9408653470}"/>
              </a:ext>
            </a:extLst>
          </p:cNvPr>
          <p:cNvSpPr/>
          <p:nvPr/>
        </p:nvSpPr>
        <p:spPr>
          <a:xfrm>
            <a:off x="5293702" y="5614891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送信資料準備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ja-JP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社内ファイルサーバー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）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メール配信システム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en-US" altLang="ja-JP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flask-mail@Flask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）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5D8379B-A104-1AFD-129A-0ED5CB51EB44}"/>
              </a:ext>
            </a:extLst>
          </p:cNvPr>
          <p:cNvSpPr/>
          <p:nvPr/>
        </p:nvSpPr>
        <p:spPr>
          <a:xfrm>
            <a:off x="7274626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セミナーフォーム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申し込み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9E3FFD9-6C0C-57E8-5792-0F7AD6F47B43}"/>
              </a:ext>
            </a:extLst>
          </p:cNvPr>
          <p:cNvSpPr/>
          <p:nvPr/>
        </p:nvSpPr>
        <p:spPr>
          <a:xfrm>
            <a:off x="7274626" y="2652809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セミナー案内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A85611-16F9-652C-B991-AFCD7B3BD65C}"/>
              </a:ext>
            </a:extLst>
          </p:cNvPr>
          <p:cNvSpPr/>
          <p:nvPr/>
        </p:nvSpPr>
        <p:spPr>
          <a:xfrm>
            <a:off x="7274626" y="4133850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フォーム申し込みの情報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を登録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2696E13-3D8B-0276-A2CB-9674BDB46BBF}"/>
              </a:ext>
            </a:extLst>
          </p:cNvPr>
          <p:cNvSpPr/>
          <p:nvPr/>
        </p:nvSpPr>
        <p:spPr>
          <a:xfrm>
            <a:off x="7274626" y="5614891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顧客管理システム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en-US" altLang="ja-JP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Flask + MySQL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）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AEDD218-BDC5-62F7-2E78-B82E0B2B76CB}"/>
              </a:ext>
            </a:extLst>
          </p:cNvPr>
          <p:cNvSpPr/>
          <p:nvPr/>
        </p:nvSpPr>
        <p:spPr>
          <a:xfrm>
            <a:off x="9255549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Web</a:t>
            </a:r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セミナー参加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052A0A-9533-AD16-F8C2-60A5F243DFB4}"/>
              </a:ext>
            </a:extLst>
          </p:cNvPr>
          <p:cNvSpPr/>
          <p:nvPr/>
        </p:nvSpPr>
        <p:spPr>
          <a:xfrm>
            <a:off x="9255549" y="4133850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セミナーの動画を後で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lvl="0" algn="ctr"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配布するための社内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lvl="0" algn="ctr"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手続きをする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5" name="Rectangle: Rounded Corners 23">
            <a:extLst>
              <a:ext uri="{FF2B5EF4-FFF2-40B4-BE49-F238E27FC236}">
                <a16:creationId xmlns:a16="http://schemas.microsoft.com/office/drawing/2014/main" id="{E89FE3D5-5A9A-52B8-3E35-0CCF30ACE969}"/>
              </a:ext>
            </a:extLst>
          </p:cNvPr>
          <p:cNvSpPr/>
          <p:nvPr/>
        </p:nvSpPr>
        <p:spPr>
          <a:xfrm>
            <a:off x="9255549" y="2652809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Web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セミナー登壇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7" name="Rectangle: Rounded Corners 29">
            <a:extLst>
              <a:ext uri="{FF2B5EF4-FFF2-40B4-BE49-F238E27FC236}">
                <a16:creationId xmlns:a16="http://schemas.microsoft.com/office/drawing/2014/main" id="{0E8DE845-0C49-060C-4E80-1BD421BA61BE}"/>
              </a:ext>
            </a:extLst>
          </p:cNvPr>
          <p:cNvSpPr/>
          <p:nvPr/>
        </p:nvSpPr>
        <p:spPr>
          <a:xfrm>
            <a:off x="9255549" y="5614891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ビデオ会議システム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en-US" altLang="ja-JP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Zoom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）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社内承認システム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en-US" altLang="ja-JP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Prefect@Flask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）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428C116-E270-EB9B-8A87-598D917E1D2B}"/>
              </a:ext>
            </a:extLst>
          </p:cNvPr>
          <p:cNvCxnSpPr>
            <a:cxnSpLocks/>
          </p:cNvCxnSpPr>
          <p:nvPr/>
        </p:nvCxnSpPr>
        <p:spPr>
          <a:xfrm>
            <a:off x="4180369" y="2086168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32AF2659-D839-5EC0-4EC6-0971C59903A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180369" y="3567209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7939E46-A502-C1DD-351C-B76C5AAB8FF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180369" y="5048250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D52E3F-3DD4-6BA6-9749-0C17D7D4DA96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6161292" y="2086168"/>
            <a:ext cx="0" cy="2047682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9AC4064-FFE3-65BA-D4C3-50AA29894230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6161292" y="5048250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48CC67B3-F00D-E6B9-8BA0-DF21787FF8B3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8142216" y="2086168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E7E33B29-C704-4990-73B0-16501E589AD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8142216" y="5048250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6B9634CA-A9D5-0CCB-12C5-FF7F72056C53}"/>
              </a:ext>
            </a:extLst>
          </p:cNvPr>
          <p:cNvCxnSpPr>
            <a:cxnSpLocks/>
            <a:stCxn id="27" idx="0"/>
            <a:endCxn id="30" idx="2"/>
          </p:cNvCxnSpPr>
          <p:nvPr/>
        </p:nvCxnSpPr>
        <p:spPr>
          <a:xfrm flipV="1">
            <a:off x="10123139" y="5048250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1899E132-A17E-BA59-7851-D191B439B7A5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10123139" y="3567209"/>
            <a:ext cx="0" cy="5666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グラフィックス 48" descr="ユーザー 単色塗りつぶし">
            <a:extLst>
              <a:ext uri="{FF2B5EF4-FFF2-40B4-BE49-F238E27FC236}">
                <a16:creationId xmlns:a16="http://schemas.microsoft.com/office/drawing/2014/main" id="{978F2CFA-1A73-AD77-9E23-CA7BB36523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427" y="1883634"/>
            <a:ext cx="445263" cy="445263"/>
          </a:xfrm>
          <a:prstGeom prst="rect">
            <a:avLst/>
          </a:prstGeom>
        </p:spPr>
      </p:pic>
      <p:pic>
        <p:nvPicPr>
          <p:cNvPr id="52" name="グラフィックス 51" descr="会議 単色塗りつぶし">
            <a:extLst>
              <a:ext uri="{FF2B5EF4-FFF2-40B4-BE49-F238E27FC236}">
                <a16:creationId xmlns:a16="http://schemas.microsoft.com/office/drawing/2014/main" id="{79A2CAE0-5360-A2CB-0701-B16DDE92DD4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060" y="6199323"/>
            <a:ext cx="445263" cy="445263"/>
          </a:xfrm>
          <a:prstGeom prst="rect">
            <a:avLst/>
          </a:prstGeom>
        </p:spPr>
      </p:pic>
      <p:pic>
        <p:nvPicPr>
          <p:cNvPr id="53" name="グラフィックス 52" descr="データベース 単色塗りつぶし">
            <a:extLst>
              <a:ext uri="{FF2B5EF4-FFF2-40B4-BE49-F238E27FC236}">
                <a16:creationId xmlns:a16="http://schemas.microsoft.com/office/drawing/2014/main" id="{51D6138D-7E0C-4D3D-9FBC-7DDB1DD3E85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139" y="6199323"/>
            <a:ext cx="445263" cy="445263"/>
          </a:xfrm>
          <a:prstGeom prst="rect">
            <a:avLst/>
          </a:prstGeom>
        </p:spPr>
      </p:pic>
      <p:pic>
        <p:nvPicPr>
          <p:cNvPr id="55" name="グラフィックス 54" descr="オフィス ワーカー (女性) 単色塗りつぶし">
            <a:extLst>
              <a:ext uri="{FF2B5EF4-FFF2-40B4-BE49-F238E27FC236}">
                <a16:creationId xmlns:a16="http://schemas.microsoft.com/office/drawing/2014/main" id="{9B921769-3C4B-6340-617F-2CF8851DCA33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427" y="3305159"/>
            <a:ext cx="445263" cy="445263"/>
          </a:xfrm>
          <a:prstGeom prst="rect">
            <a:avLst/>
          </a:prstGeom>
        </p:spPr>
      </p:pic>
      <p:pic>
        <p:nvPicPr>
          <p:cNvPr id="58" name="グラフィックス 57" descr="オフィス ワーカー (女性) 単色塗りつぶし">
            <a:extLst>
              <a:ext uri="{FF2B5EF4-FFF2-40B4-BE49-F238E27FC236}">
                <a16:creationId xmlns:a16="http://schemas.microsoft.com/office/drawing/2014/main" id="{088FE8B4-D877-36F0-901B-9BBD22ED0B50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427" y="4759873"/>
            <a:ext cx="445263" cy="445263"/>
          </a:xfrm>
          <a:prstGeom prst="rect">
            <a:avLst/>
          </a:prstGeom>
        </p:spPr>
      </p:pic>
      <p:sp>
        <p:nvSpPr>
          <p:cNvPr id="63" name="Rectangle: Rounded Corners 14">
            <a:extLst>
              <a:ext uri="{FF2B5EF4-FFF2-40B4-BE49-F238E27FC236}">
                <a16:creationId xmlns:a16="http://schemas.microsoft.com/office/drawing/2014/main" id="{1E243FB6-8428-05FD-2CBB-E24B9F888F7D}"/>
              </a:ext>
            </a:extLst>
          </p:cNvPr>
          <p:cNvSpPr/>
          <p:nvPr/>
        </p:nvSpPr>
        <p:spPr>
          <a:xfrm>
            <a:off x="1331855" y="5614891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Website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運用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（</a:t>
            </a:r>
            <a:r>
              <a:rPr lang="en-US" altLang="ja-JP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Azure Webapp</a:t>
            </a:r>
          </a:p>
          <a:p>
            <a:pPr algn="ctr"/>
            <a:r>
              <a:rPr lang="en-US" altLang="ja-JP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+ </a:t>
            </a:r>
            <a:r>
              <a:rPr lang="en-US" altLang="ja-JP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Nextjs</a:t>
            </a:r>
            <a:r>
              <a:rPr lang="en-US" altLang="ja-JP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)</a:t>
            </a:r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C969A9F2-CA54-516E-A037-A9DAB25B7A43}"/>
              </a:ext>
            </a:extLst>
          </p:cNvPr>
          <p:cNvSpPr/>
          <p:nvPr/>
        </p:nvSpPr>
        <p:spPr>
          <a:xfrm>
            <a:off x="11241570" y="4997364"/>
            <a:ext cx="735093" cy="586405"/>
          </a:xfrm>
          <a:prstGeom prst="leftArrow">
            <a:avLst>
              <a:gd name="adj1" fmla="val 50000"/>
              <a:gd name="adj2" fmla="val 40493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内部的な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やりとり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3B77D7C8-197E-6174-FAFA-AE4F602FA9D6}"/>
              </a:ext>
            </a:extLst>
          </p:cNvPr>
          <p:cNvSpPr/>
          <p:nvPr/>
        </p:nvSpPr>
        <p:spPr>
          <a:xfrm>
            <a:off x="11241570" y="2106266"/>
            <a:ext cx="735093" cy="586405"/>
          </a:xfrm>
          <a:prstGeom prst="leftArrow">
            <a:avLst>
              <a:gd name="adj1" fmla="val 50000"/>
              <a:gd name="adj2" fmla="val 3626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顧客との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やりとり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3DF0C56A-4140-024D-3CD4-85ABF70DE6DB}"/>
              </a:ext>
            </a:extLst>
          </p:cNvPr>
          <p:cNvSpPr/>
          <p:nvPr/>
        </p:nvSpPr>
        <p:spPr>
          <a:xfrm>
            <a:off x="11241570" y="3555073"/>
            <a:ext cx="735093" cy="586405"/>
          </a:xfrm>
          <a:prstGeom prst="leftArrow">
            <a:avLst>
              <a:gd name="adj1" fmla="val 50000"/>
              <a:gd name="adj2" fmla="val 35212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顧客から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の見え方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9" name="Rectangle: Rounded Corners 11">
            <a:extLst>
              <a:ext uri="{FF2B5EF4-FFF2-40B4-BE49-F238E27FC236}">
                <a16:creationId xmlns:a16="http://schemas.microsoft.com/office/drawing/2014/main" id="{3EA417CF-EAC2-44F7-ADFD-322D9CECC741}"/>
              </a:ext>
            </a:extLst>
          </p:cNvPr>
          <p:cNvSpPr/>
          <p:nvPr/>
        </p:nvSpPr>
        <p:spPr>
          <a:xfrm>
            <a:off x="3312779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資料請求（電話問合せ</a:t>
            </a:r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/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無料トライアル）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41" name="Rectangle: Rounded Corners 12">
            <a:extLst>
              <a:ext uri="{FF2B5EF4-FFF2-40B4-BE49-F238E27FC236}">
                <a16:creationId xmlns:a16="http://schemas.microsoft.com/office/drawing/2014/main" id="{C707D922-3D57-407B-8953-F5F823619461}"/>
              </a:ext>
            </a:extLst>
          </p:cNvPr>
          <p:cNvSpPr/>
          <p:nvPr/>
        </p:nvSpPr>
        <p:spPr>
          <a:xfrm>
            <a:off x="3312779" y="2652809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電話対応・受付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5DEB499F-3E24-4ACD-895D-0BFCD769534E}"/>
              </a:ext>
            </a:extLst>
          </p:cNvPr>
          <p:cNvCxnSpPr>
            <a:cxnSpLocks/>
          </p:cNvCxnSpPr>
          <p:nvPr/>
        </p:nvCxnSpPr>
        <p:spPr>
          <a:xfrm>
            <a:off x="4628776" y="2086168"/>
            <a:ext cx="0" cy="2047682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24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図 75">
            <a:extLst>
              <a:ext uri="{FF2B5EF4-FFF2-40B4-BE49-F238E27FC236}">
                <a16:creationId xmlns:a16="http://schemas.microsoft.com/office/drawing/2014/main" id="{B8FF7645-405F-456B-A28A-C2F9F573D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/>
          <a:stretch/>
        </p:blipFill>
        <p:spPr>
          <a:xfrm>
            <a:off x="1922304" y="4894352"/>
            <a:ext cx="216219" cy="78231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58929F-09F4-984C-52CF-79BDA96C3E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ja-JP" sz="2400" b="0" dirty="0"/>
              <a:t>【</a:t>
            </a:r>
            <a:r>
              <a:rPr lang="ja-JP" altLang="en-US" sz="2400" b="0" dirty="0"/>
              <a:t>参考</a:t>
            </a:r>
            <a:r>
              <a:rPr lang="en-US" altLang="ja-JP" sz="2400" b="0" dirty="0"/>
              <a:t>】</a:t>
            </a:r>
            <a:r>
              <a:rPr lang="ja-JP" altLang="en-US" sz="2400" b="0" dirty="0"/>
              <a:t>アーキテクチャ図の例</a:t>
            </a:r>
          </a:p>
        </p:txBody>
      </p: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23B3AE03-58EA-9289-30B8-2DAF72930207}"/>
              </a:ext>
            </a:extLst>
          </p:cNvPr>
          <p:cNvCxnSpPr/>
          <p:nvPr/>
        </p:nvCxnSpPr>
        <p:spPr>
          <a:xfrm>
            <a:off x="0" y="0"/>
            <a:ext cx="0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線矢印コネクタ 1063">
            <a:extLst>
              <a:ext uri="{FF2B5EF4-FFF2-40B4-BE49-F238E27FC236}">
                <a16:creationId xmlns:a16="http://schemas.microsoft.com/office/drawing/2014/main" id="{66E57315-24C0-B6B2-1207-31929A0BA079}"/>
              </a:ext>
            </a:extLst>
          </p:cNvPr>
          <p:cNvCxnSpPr/>
          <p:nvPr/>
        </p:nvCxnSpPr>
        <p:spPr>
          <a:xfrm>
            <a:off x="0" y="0"/>
            <a:ext cx="0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AE62FFC-7E87-3A09-3CDD-0E998D7301DD}"/>
              </a:ext>
            </a:extLst>
          </p:cNvPr>
          <p:cNvSpPr/>
          <p:nvPr/>
        </p:nvSpPr>
        <p:spPr>
          <a:xfrm>
            <a:off x="3617094" y="4190258"/>
            <a:ext cx="1857935" cy="15359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CC680384-8964-AF17-7C60-71E42381CDB8}"/>
              </a:ext>
            </a:extLst>
          </p:cNvPr>
          <p:cNvGrpSpPr/>
          <p:nvPr/>
        </p:nvGrpSpPr>
        <p:grpSpPr>
          <a:xfrm>
            <a:off x="3987262" y="5507387"/>
            <a:ext cx="1117601" cy="523074"/>
            <a:chOff x="1156016" y="4191180"/>
            <a:chExt cx="1352297" cy="632920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2C49F9DC-D678-F0A8-6890-21FE466D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1450" y="4191180"/>
              <a:ext cx="481429" cy="477383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EE7DAE8-81B1-E458-738F-685959DB4F0A}"/>
                </a:ext>
              </a:extLst>
            </p:cNvPr>
            <p:cNvSpPr/>
            <p:nvPr/>
          </p:nvSpPr>
          <p:spPr>
            <a:xfrm>
              <a:off x="1156016" y="4708645"/>
              <a:ext cx="1352297" cy="115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b="1" dirty="0">
                  <a:solidFill>
                    <a:srgbClr val="000000"/>
                  </a:solidFill>
                  <a:latin typeface="Yu Gothic UI 本文"/>
                  <a:ea typeface="Hiragino Kaku Gothic Pro W3" panose="020B0300000000000000" pitchFamily="34" charset="-128"/>
                </a:rPr>
                <a:t> Azure App Service</a:t>
              </a:r>
            </a:p>
          </p:txBody>
        </p:sp>
      </p:grp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70BE328-23F8-D1FA-2B33-2F299F5E6EBB}"/>
              </a:ext>
            </a:extLst>
          </p:cNvPr>
          <p:cNvSpPr/>
          <p:nvPr/>
        </p:nvSpPr>
        <p:spPr>
          <a:xfrm>
            <a:off x="3848114" y="4472981"/>
            <a:ext cx="1395895" cy="93012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31FFEC6-F31B-C677-BFD3-F6C9E8E11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/>
          <a:stretch/>
        </p:blipFill>
        <p:spPr>
          <a:xfrm>
            <a:off x="4094460" y="4774646"/>
            <a:ext cx="903203" cy="326789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6AA3907-ED50-6C01-208E-3E635EC243F5}"/>
              </a:ext>
            </a:extLst>
          </p:cNvPr>
          <p:cNvSpPr/>
          <p:nvPr/>
        </p:nvSpPr>
        <p:spPr>
          <a:xfrm>
            <a:off x="6420554" y="1368861"/>
            <a:ext cx="1857935" cy="15359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60710F5-5E72-40D6-5D67-DFBC8F20BFD7}"/>
              </a:ext>
            </a:extLst>
          </p:cNvPr>
          <p:cNvSpPr/>
          <p:nvPr/>
        </p:nvSpPr>
        <p:spPr>
          <a:xfrm>
            <a:off x="6531384" y="3063772"/>
            <a:ext cx="1636280" cy="8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Azure Database for MySQL</a:t>
            </a:r>
            <a:endParaRPr kumimoji="1" lang="ja-JP" altLang="en-US" sz="9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pic>
        <p:nvPicPr>
          <p:cNvPr id="44" name="グラフィックス 43" descr="データベース">
            <a:extLst>
              <a:ext uri="{FF2B5EF4-FFF2-40B4-BE49-F238E27FC236}">
                <a16:creationId xmlns:a16="http://schemas.microsoft.com/office/drawing/2014/main" id="{EEB683C5-D501-2CAD-C15E-690B8F970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5636" y="1751594"/>
            <a:ext cx="567771" cy="567771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775E23E-FE38-81AA-5676-7DB42E87C63F}"/>
              </a:ext>
            </a:extLst>
          </p:cNvPr>
          <p:cNvSpPr/>
          <p:nvPr/>
        </p:nvSpPr>
        <p:spPr>
          <a:xfrm>
            <a:off x="6887703" y="2316686"/>
            <a:ext cx="923637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顧客管理</a:t>
            </a:r>
            <a:r>
              <a:rPr kumimoji="1" lang="en-US" altLang="ja-JP" sz="9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DB</a:t>
            </a:r>
            <a:endParaRPr kumimoji="1" lang="ja-JP" altLang="en-US" sz="9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4E0E9938-EE43-5B20-D1D6-6BEF85732298}"/>
              </a:ext>
            </a:extLst>
          </p:cNvPr>
          <p:cNvSpPr/>
          <p:nvPr/>
        </p:nvSpPr>
        <p:spPr>
          <a:xfrm>
            <a:off x="9121442" y="4190258"/>
            <a:ext cx="1857935" cy="15359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pic>
        <p:nvPicPr>
          <p:cNvPr id="49" name="グラフィックス 48" descr="封筒 単色塗りつぶし">
            <a:extLst>
              <a:ext uri="{FF2B5EF4-FFF2-40B4-BE49-F238E27FC236}">
                <a16:creationId xmlns:a16="http://schemas.microsoft.com/office/drawing/2014/main" id="{809E9934-2809-0FC7-7EDE-B6DFFBE3B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4092" y="6117771"/>
            <a:ext cx="567771" cy="567771"/>
          </a:xfrm>
          <a:prstGeom prst="rect">
            <a:avLst/>
          </a:prstGeom>
        </p:spPr>
      </p:pic>
      <p:cxnSp>
        <p:nvCxnSpPr>
          <p:cNvPr id="51" name="コネクタ: カギ線 50">
            <a:extLst>
              <a:ext uri="{FF2B5EF4-FFF2-40B4-BE49-F238E27FC236}">
                <a16:creationId xmlns:a16="http://schemas.microsoft.com/office/drawing/2014/main" id="{9D8B8DE7-87C1-B2AD-BF0D-4C0DBE413026}"/>
              </a:ext>
            </a:extLst>
          </p:cNvPr>
          <p:cNvCxnSpPr>
            <a:cxnSpLocks/>
            <a:stCxn id="4" idx="1"/>
            <a:endCxn id="49" idx="3"/>
          </p:cNvCxnSpPr>
          <p:nvPr/>
        </p:nvCxnSpPr>
        <p:spPr>
          <a:xfrm rot="10800000" flipV="1">
            <a:off x="5741863" y="4946633"/>
            <a:ext cx="1022264" cy="1455023"/>
          </a:xfrm>
          <a:prstGeom prst="bentConnector3">
            <a:avLst>
              <a:gd name="adj1" fmla="val 22777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7907DAE7-73ED-9A4B-56B4-6297821D775A}"/>
              </a:ext>
            </a:extLst>
          </p:cNvPr>
          <p:cNvCxnSpPr>
            <a:cxnSpLocks/>
            <a:stCxn id="49" idx="1"/>
            <a:endCxn id="1032" idx="2"/>
          </p:cNvCxnSpPr>
          <p:nvPr/>
        </p:nvCxnSpPr>
        <p:spPr>
          <a:xfrm rot="10800000">
            <a:off x="1665134" y="5005899"/>
            <a:ext cx="3508958" cy="139575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3AA27F2-D93C-15F6-D9F9-22B542BC5CB7}"/>
              </a:ext>
            </a:extLst>
          </p:cNvPr>
          <p:cNvSpPr/>
          <p:nvPr/>
        </p:nvSpPr>
        <p:spPr>
          <a:xfrm>
            <a:off x="6420554" y="4190258"/>
            <a:ext cx="1857935" cy="15359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6B839510-7910-447E-2149-2D71625BAF29}"/>
              </a:ext>
            </a:extLst>
          </p:cNvPr>
          <p:cNvGrpSpPr/>
          <p:nvPr/>
        </p:nvGrpSpPr>
        <p:grpSpPr>
          <a:xfrm>
            <a:off x="6790722" y="5507387"/>
            <a:ext cx="1117601" cy="523074"/>
            <a:chOff x="1156016" y="4191180"/>
            <a:chExt cx="1352297" cy="632920"/>
          </a:xfrm>
        </p:grpSpPr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6943FEDD-BD93-82A4-F1AB-02199711E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1450" y="4191180"/>
              <a:ext cx="481429" cy="477383"/>
            </a:xfrm>
            <a:prstGeom prst="rect">
              <a:avLst/>
            </a:prstGeom>
          </p:spPr>
        </p:pic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4A888BD1-0251-4451-E7A3-5FAE4B572FB3}"/>
                </a:ext>
              </a:extLst>
            </p:cNvPr>
            <p:cNvSpPr/>
            <p:nvPr/>
          </p:nvSpPr>
          <p:spPr>
            <a:xfrm>
              <a:off x="1156016" y="4708645"/>
              <a:ext cx="1352297" cy="115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b="1" dirty="0">
                  <a:solidFill>
                    <a:srgbClr val="000000"/>
                  </a:solidFill>
                  <a:latin typeface="Yu Gothic UI 本文"/>
                  <a:ea typeface="Hiragino Kaku Gothic Pro W3" panose="020B0300000000000000" pitchFamily="34" charset="-128"/>
                </a:rPr>
                <a:t> Azure App Service</a:t>
              </a:r>
            </a:p>
          </p:txBody>
        </p:sp>
      </p:grpSp>
      <p:sp>
        <p:nvSpPr>
          <p:cNvPr id="1037" name="正方形/長方形 1036">
            <a:extLst>
              <a:ext uri="{FF2B5EF4-FFF2-40B4-BE49-F238E27FC236}">
                <a16:creationId xmlns:a16="http://schemas.microsoft.com/office/drawing/2014/main" id="{6F977418-3C77-4423-BB9F-D084AE7BB1CF}"/>
              </a:ext>
            </a:extLst>
          </p:cNvPr>
          <p:cNvSpPr/>
          <p:nvPr/>
        </p:nvSpPr>
        <p:spPr>
          <a:xfrm>
            <a:off x="6651574" y="4479373"/>
            <a:ext cx="1395895" cy="95445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1043" name="矢印: 上 1042">
            <a:extLst>
              <a:ext uri="{FF2B5EF4-FFF2-40B4-BE49-F238E27FC236}">
                <a16:creationId xmlns:a16="http://schemas.microsoft.com/office/drawing/2014/main" id="{7F490636-0A6A-9048-4719-E004A0C240C6}"/>
              </a:ext>
            </a:extLst>
          </p:cNvPr>
          <p:cNvSpPr/>
          <p:nvPr/>
        </p:nvSpPr>
        <p:spPr>
          <a:xfrm rot="16200000">
            <a:off x="2676191" y="4722750"/>
            <a:ext cx="1038854" cy="470932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23" name="グラフィックス 22" descr="ノート PC">
            <a:extLst>
              <a:ext uri="{FF2B5EF4-FFF2-40B4-BE49-F238E27FC236}">
                <a16:creationId xmlns:a16="http://schemas.microsoft.com/office/drawing/2014/main" id="{D8888DD0-1BF2-8B93-08CE-345E82B2FE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171" y="4354057"/>
            <a:ext cx="1265205" cy="1265205"/>
          </a:xfrm>
          <a:prstGeom prst="rect">
            <a:avLst/>
          </a:prstGeom>
        </p:spPr>
      </p:pic>
      <p:pic>
        <p:nvPicPr>
          <p:cNvPr id="60" name="グラフィックス 59" descr="ブラウザー ウィンドウ 単色塗りつぶし">
            <a:extLst>
              <a:ext uri="{FF2B5EF4-FFF2-40B4-BE49-F238E27FC236}">
                <a16:creationId xmlns:a16="http://schemas.microsoft.com/office/drawing/2014/main" id="{EC4D1EE3-2E5C-40EE-68EE-367B1B7119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17126" y="4699962"/>
            <a:ext cx="426575" cy="426575"/>
          </a:xfrm>
          <a:prstGeom prst="rect">
            <a:avLst/>
          </a:prstGeom>
        </p:spPr>
      </p:pic>
      <p:pic>
        <p:nvPicPr>
          <p:cNvPr id="1024" name="グラフィックス 1023" descr="ブラウザー ウィンドウ 単色塗りつぶし">
            <a:extLst>
              <a:ext uri="{FF2B5EF4-FFF2-40B4-BE49-F238E27FC236}">
                <a16:creationId xmlns:a16="http://schemas.microsoft.com/office/drawing/2014/main" id="{791C0CA1-0498-D283-0C72-5498BC89FB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51847" y="4699962"/>
            <a:ext cx="426575" cy="426575"/>
          </a:xfrm>
          <a:prstGeom prst="rect">
            <a:avLst/>
          </a:prstGeom>
        </p:spPr>
      </p:pic>
      <p:pic>
        <p:nvPicPr>
          <p:cNvPr id="1032" name="グラフィックス 1031" descr="封筒を開く 単色塗りつぶし">
            <a:extLst>
              <a:ext uri="{FF2B5EF4-FFF2-40B4-BE49-F238E27FC236}">
                <a16:creationId xmlns:a16="http://schemas.microsoft.com/office/drawing/2014/main" id="{3706878E-AB3A-5355-37DB-508EFB0359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90378" y="4856386"/>
            <a:ext cx="149512" cy="149512"/>
          </a:xfrm>
          <a:prstGeom prst="rect">
            <a:avLst/>
          </a:prstGeom>
        </p:spPr>
      </p:pic>
      <p:sp>
        <p:nvSpPr>
          <p:cNvPr id="1046" name="正方形/長方形 1045">
            <a:extLst>
              <a:ext uri="{FF2B5EF4-FFF2-40B4-BE49-F238E27FC236}">
                <a16:creationId xmlns:a16="http://schemas.microsoft.com/office/drawing/2014/main" id="{ACB59C88-DFD7-1DD4-B8EA-559C561C300D}"/>
              </a:ext>
            </a:extLst>
          </p:cNvPr>
          <p:cNvSpPr/>
          <p:nvPr/>
        </p:nvSpPr>
        <p:spPr>
          <a:xfrm>
            <a:off x="1463096" y="4423912"/>
            <a:ext cx="763336" cy="18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顧客</a:t>
            </a:r>
            <a:r>
              <a:rPr kumimoji="1" lang="en-US" altLang="ja-JP" sz="9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PC</a:t>
            </a:r>
            <a:endParaRPr kumimoji="1" lang="ja-JP" altLang="en-US" sz="9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1047" name="正方形/長方形 1046">
            <a:extLst>
              <a:ext uri="{FF2B5EF4-FFF2-40B4-BE49-F238E27FC236}">
                <a16:creationId xmlns:a16="http://schemas.microsoft.com/office/drawing/2014/main" id="{15E19EF1-6F5A-49C4-CD30-DCF6D1D96E39}"/>
              </a:ext>
            </a:extLst>
          </p:cNvPr>
          <p:cNvSpPr/>
          <p:nvPr/>
        </p:nvSpPr>
        <p:spPr>
          <a:xfrm>
            <a:off x="916207" y="4190258"/>
            <a:ext cx="1857935" cy="15359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1057" name="正方形/長方形 1056">
            <a:extLst>
              <a:ext uri="{FF2B5EF4-FFF2-40B4-BE49-F238E27FC236}">
                <a16:creationId xmlns:a16="http://schemas.microsoft.com/office/drawing/2014/main" id="{8A53817A-D5B6-4635-2736-7375318BD012}"/>
              </a:ext>
            </a:extLst>
          </p:cNvPr>
          <p:cNvSpPr/>
          <p:nvPr/>
        </p:nvSpPr>
        <p:spPr>
          <a:xfrm>
            <a:off x="8585488" y="4717073"/>
            <a:ext cx="573505" cy="48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WebAPI</a:t>
            </a:r>
            <a:endParaRPr kumimoji="1" lang="ja-JP" altLang="en-US" sz="1600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grpSp>
        <p:nvGrpSpPr>
          <p:cNvPr id="1062" name="グループ化 1061">
            <a:extLst>
              <a:ext uri="{FF2B5EF4-FFF2-40B4-BE49-F238E27FC236}">
                <a16:creationId xmlns:a16="http://schemas.microsoft.com/office/drawing/2014/main" id="{86A0666B-9EBF-3E45-F433-119F42127A4B}"/>
              </a:ext>
            </a:extLst>
          </p:cNvPr>
          <p:cNvGrpSpPr/>
          <p:nvPr/>
        </p:nvGrpSpPr>
        <p:grpSpPr>
          <a:xfrm>
            <a:off x="9804968" y="4641975"/>
            <a:ext cx="490884" cy="632481"/>
            <a:chOff x="9991509" y="4188151"/>
            <a:chExt cx="490884" cy="632481"/>
          </a:xfrm>
        </p:grpSpPr>
        <p:pic>
          <p:nvPicPr>
            <p:cNvPr id="1058" name="Picture 4">
              <a:extLst>
                <a:ext uri="{FF2B5EF4-FFF2-40B4-BE49-F238E27FC236}">
                  <a16:creationId xmlns:a16="http://schemas.microsoft.com/office/drawing/2014/main" id="{1ECF0ADF-0F75-CAA3-EAEF-D2EE2424A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1509" y="4188151"/>
              <a:ext cx="490884" cy="49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1" name="正方形/長方形 1060">
              <a:extLst>
                <a:ext uri="{FF2B5EF4-FFF2-40B4-BE49-F238E27FC236}">
                  <a16:creationId xmlns:a16="http://schemas.microsoft.com/office/drawing/2014/main" id="{F1BBD0BE-2FB2-743A-5CB6-3FB8DEE2D691}"/>
                </a:ext>
              </a:extLst>
            </p:cNvPr>
            <p:cNvSpPr/>
            <p:nvPr/>
          </p:nvSpPr>
          <p:spPr>
            <a:xfrm>
              <a:off x="9999966" y="4715673"/>
              <a:ext cx="473971" cy="104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b="1" dirty="0">
                  <a:solidFill>
                    <a:srgbClr val="000000"/>
                  </a:solidFill>
                  <a:latin typeface="Yu Gothic UI 本文"/>
                  <a:ea typeface="Hiragino Kaku Gothic Pro W3" panose="020B0300000000000000" pitchFamily="34" charset="-128"/>
                </a:rPr>
                <a:t>Zoom</a:t>
              </a:r>
              <a:endParaRPr kumimoji="1" lang="ja-JP" altLang="en-US" sz="9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endParaRPr>
            </a:p>
          </p:txBody>
        </p:sp>
      </p:grp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D13503D1-A7EE-EE71-6C61-6688ED4AADDA}"/>
              </a:ext>
            </a:extLst>
          </p:cNvPr>
          <p:cNvCxnSpPr>
            <a:cxnSpLocks/>
          </p:cNvCxnSpPr>
          <p:nvPr/>
        </p:nvCxnSpPr>
        <p:spPr>
          <a:xfrm flipH="1" flipV="1">
            <a:off x="2114025" y="4931142"/>
            <a:ext cx="1889802" cy="46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四角形: 角を丸くする 1073">
            <a:extLst>
              <a:ext uri="{FF2B5EF4-FFF2-40B4-BE49-F238E27FC236}">
                <a16:creationId xmlns:a16="http://schemas.microsoft.com/office/drawing/2014/main" id="{70BFAE43-A0CC-F89D-B648-A3D88DA8CC89}"/>
              </a:ext>
            </a:extLst>
          </p:cNvPr>
          <p:cNvSpPr/>
          <p:nvPr/>
        </p:nvSpPr>
        <p:spPr>
          <a:xfrm>
            <a:off x="3446432" y="4009045"/>
            <a:ext cx="838200" cy="254000"/>
          </a:xfrm>
          <a:prstGeom prst="roundRect">
            <a:avLst/>
          </a:prstGeom>
          <a:solidFill>
            <a:srgbClr val="000000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Frontend</a:t>
            </a:r>
            <a:endParaRPr kumimoji="1" lang="ja-JP" altLang="en-US" sz="1200" b="1" dirty="0">
              <a:solidFill>
                <a:srgbClr val="FFFFFF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1075" name="四角形: 角を丸くする 1074">
            <a:extLst>
              <a:ext uri="{FF2B5EF4-FFF2-40B4-BE49-F238E27FC236}">
                <a16:creationId xmlns:a16="http://schemas.microsoft.com/office/drawing/2014/main" id="{D0535496-C657-6172-48A2-975134CCBC72}"/>
              </a:ext>
            </a:extLst>
          </p:cNvPr>
          <p:cNvSpPr/>
          <p:nvPr/>
        </p:nvSpPr>
        <p:spPr>
          <a:xfrm>
            <a:off x="6017842" y="1027099"/>
            <a:ext cx="838200" cy="254000"/>
          </a:xfrm>
          <a:prstGeom prst="roundRect">
            <a:avLst/>
          </a:prstGeom>
          <a:solidFill>
            <a:srgbClr val="000000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Back</a:t>
            </a:r>
            <a:r>
              <a:rPr kumimoji="1" lang="en-US" altLang="ja-JP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end</a:t>
            </a:r>
            <a:endParaRPr kumimoji="1" lang="ja-JP" altLang="en-US" sz="1200" b="1" dirty="0">
              <a:solidFill>
                <a:srgbClr val="FFFFFF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1042" name="正方形/長方形 1041">
            <a:extLst>
              <a:ext uri="{FF2B5EF4-FFF2-40B4-BE49-F238E27FC236}">
                <a16:creationId xmlns:a16="http://schemas.microsoft.com/office/drawing/2014/main" id="{23EBA3D2-531A-3E9C-13EA-D441DCE7C825}"/>
              </a:ext>
            </a:extLst>
          </p:cNvPr>
          <p:cNvSpPr/>
          <p:nvPr/>
        </p:nvSpPr>
        <p:spPr>
          <a:xfrm>
            <a:off x="5661039" y="4717073"/>
            <a:ext cx="573505" cy="48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WebAPI</a:t>
            </a:r>
            <a:endParaRPr kumimoji="1" lang="ja-JP" altLang="en-US" sz="1600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pic>
        <p:nvPicPr>
          <p:cNvPr id="1082" name="グラフィックス 1081" descr="データベース">
            <a:extLst>
              <a:ext uri="{FF2B5EF4-FFF2-40B4-BE49-F238E27FC236}">
                <a16:creationId xmlns:a16="http://schemas.microsoft.com/office/drawing/2014/main" id="{5DEAB7A0-0628-829D-6D15-55550551F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6524" y="2570484"/>
            <a:ext cx="567771" cy="567771"/>
          </a:xfrm>
          <a:prstGeom prst="rect">
            <a:avLst/>
          </a:prstGeom>
        </p:spPr>
      </p:pic>
      <p:sp>
        <p:nvSpPr>
          <p:cNvPr id="1083" name="正方形/長方形 1082">
            <a:extLst>
              <a:ext uri="{FF2B5EF4-FFF2-40B4-BE49-F238E27FC236}">
                <a16:creationId xmlns:a16="http://schemas.microsoft.com/office/drawing/2014/main" id="{03010736-CC07-B44F-0A04-648A591ACA89}"/>
              </a:ext>
            </a:extLst>
          </p:cNvPr>
          <p:cNvSpPr/>
          <p:nvPr/>
        </p:nvSpPr>
        <p:spPr>
          <a:xfrm>
            <a:off x="9374261" y="3085206"/>
            <a:ext cx="1352297" cy="299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社内ファイルサーバー</a:t>
            </a:r>
            <a:endParaRPr kumimoji="1" lang="en-US" altLang="ja-JP" sz="9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  <a:p>
            <a:pPr algn="ctr"/>
            <a:r>
              <a:rPr lang="ja-JP" altLang="en-US" sz="9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（</a:t>
            </a:r>
            <a:r>
              <a:rPr lang="en-US" altLang="ja-JP" sz="9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NAS</a:t>
            </a:r>
            <a:r>
              <a:rPr lang="ja-JP" altLang="en-US" sz="9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）</a:t>
            </a:r>
            <a:endParaRPr kumimoji="1" lang="ja-JP" altLang="en-US" sz="9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1085" name="正方形/長方形 1084">
            <a:extLst>
              <a:ext uri="{FF2B5EF4-FFF2-40B4-BE49-F238E27FC236}">
                <a16:creationId xmlns:a16="http://schemas.microsoft.com/office/drawing/2014/main" id="{79C1BDAD-DB51-19D0-4256-7A8BA3EF0EF3}"/>
              </a:ext>
            </a:extLst>
          </p:cNvPr>
          <p:cNvSpPr/>
          <p:nvPr/>
        </p:nvSpPr>
        <p:spPr>
          <a:xfrm>
            <a:off x="9121442" y="1368861"/>
            <a:ext cx="1857935" cy="15359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grpSp>
        <p:nvGrpSpPr>
          <p:cNvPr id="1093" name="グループ化 1092">
            <a:extLst>
              <a:ext uri="{FF2B5EF4-FFF2-40B4-BE49-F238E27FC236}">
                <a16:creationId xmlns:a16="http://schemas.microsoft.com/office/drawing/2014/main" id="{6D3C411A-7B7B-C097-5964-C57F77751E26}"/>
              </a:ext>
            </a:extLst>
          </p:cNvPr>
          <p:cNvGrpSpPr/>
          <p:nvPr/>
        </p:nvGrpSpPr>
        <p:grpSpPr>
          <a:xfrm>
            <a:off x="9484068" y="1661913"/>
            <a:ext cx="1132683" cy="786565"/>
            <a:chOff x="9484068" y="1688808"/>
            <a:chExt cx="1132683" cy="786565"/>
          </a:xfrm>
        </p:grpSpPr>
        <p:grpSp>
          <p:nvGrpSpPr>
            <p:cNvPr id="1092" name="グループ化 1091">
              <a:extLst>
                <a:ext uri="{FF2B5EF4-FFF2-40B4-BE49-F238E27FC236}">
                  <a16:creationId xmlns:a16="http://schemas.microsoft.com/office/drawing/2014/main" id="{A9C375B1-443C-4369-2484-0CD1CC7D5A69}"/>
                </a:ext>
              </a:extLst>
            </p:cNvPr>
            <p:cNvGrpSpPr/>
            <p:nvPr/>
          </p:nvGrpSpPr>
          <p:grpSpPr>
            <a:xfrm>
              <a:off x="9484068" y="1688808"/>
              <a:ext cx="1132683" cy="624549"/>
              <a:chOff x="9513886" y="1554338"/>
              <a:chExt cx="1132683" cy="624549"/>
            </a:xfrm>
          </p:grpSpPr>
          <p:pic>
            <p:nvPicPr>
              <p:cNvPr id="1089" name="グラフィックス 1088" descr="リスト 単色塗りつぶし">
                <a:extLst>
                  <a:ext uri="{FF2B5EF4-FFF2-40B4-BE49-F238E27FC236}">
                    <a16:creationId xmlns:a16="http://schemas.microsoft.com/office/drawing/2014/main" id="{C72FE853-BE71-662E-A819-30E4AFDBE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513886" y="1554338"/>
                <a:ext cx="624549" cy="624549"/>
              </a:xfrm>
              <a:prstGeom prst="rect">
                <a:avLst/>
              </a:prstGeom>
            </p:spPr>
          </p:pic>
          <p:pic>
            <p:nvPicPr>
              <p:cNvPr id="1090" name="グラフィックス 1089" descr="リスト 単色塗りつぶし">
                <a:extLst>
                  <a:ext uri="{FF2B5EF4-FFF2-40B4-BE49-F238E27FC236}">
                    <a16:creationId xmlns:a16="http://schemas.microsoft.com/office/drawing/2014/main" id="{6EB8A53F-6ED5-603C-E1B7-2F5139F18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022020" y="1554338"/>
                <a:ext cx="624549" cy="624549"/>
              </a:xfrm>
              <a:prstGeom prst="rect">
                <a:avLst/>
              </a:prstGeom>
            </p:spPr>
          </p:pic>
        </p:grpSp>
        <p:sp>
          <p:nvSpPr>
            <p:cNvPr id="1091" name="正方形/長方形 1090">
              <a:extLst>
                <a:ext uri="{FF2B5EF4-FFF2-40B4-BE49-F238E27FC236}">
                  <a16:creationId xmlns:a16="http://schemas.microsoft.com/office/drawing/2014/main" id="{53F61C07-35D4-2646-D952-4ADD1B0011C7}"/>
                </a:ext>
              </a:extLst>
            </p:cNvPr>
            <p:cNvSpPr/>
            <p:nvPr/>
          </p:nvSpPr>
          <p:spPr>
            <a:xfrm>
              <a:off x="9542409" y="2289432"/>
              <a:ext cx="1016001" cy="185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900" b="1" dirty="0">
                  <a:solidFill>
                    <a:srgbClr val="000000"/>
                  </a:solidFill>
                  <a:latin typeface="Yu Gothic UI 本文"/>
                  <a:ea typeface="Hiragino Kaku Gothic Pro W3" panose="020B0300000000000000" pitchFamily="34" charset="-128"/>
                </a:rPr>
                <a:t>送信用ファイル</a:t>
              </a:r>
              <a:endParaRPr kumimoji="1" lang="ja-JP" altLang="en-US" sz="9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endParaRPr>
            </a:p>
          </p:txBody>
        </p:sp>
      </p:grpSp>
      <p:cxnSp>
        <p:nvCxnSpPr>
          <p:cNvPr id="1097" name="コネクタ: カギ線 1096">
            <a:extLst>
              <a:ext uri="{FF2B5EF4-FFF2-40B4-BE49-F238E27FC236}">
                <a16:creationId xmlns:a16="http://schemas.microsoft.com/office/drawing/2014/main" id="{2DB8DFC2-352F-4745-9E6C-1362003A4539}"/>
              </a:ext>
            </a:extLst>
          </p:cNvPr>
          <p:cNvCxnSpPr>
            <a:cxnSpLocks/>
            <a:stCxn id="38" idx="2"/>
            <a:endCxn id="31" idx="0"/>
          </p:cNvCxnSpPr>
          <p:nvPr/>
        </p:nvCxnSpPr>
        <p:spPr>
          <a:xfrm rot="5400000">
            <a:off x="6829652" y="3670385"/>
            <a:ext cx="1039743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直線矢印コネクタ 1104">
            <a:extLst>
              <a:ext uri="{FF2B5EF4-FFF2-40B4-BE49-F238E27FC236}">
                <a16:creationId xmlns:a16="http://schemas.microsoft.com/office/drawing/2014/main" id="{7D3F3986-FDA8-8960-BC26-3F32A553B2FA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8278489" y="4958216"/>
            <a:ext cx="842953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直線矢印コネクタ 1107">
            <a:extLst>
              <a:ext uri="{FF2B5EF4-FFF2-40B4-BE49-F238E27FC236}">
                <a16:creationId xmlns:a16="http://schemas.microsoft.com/office/drawing/2014/main" id="{C517DB3D-9365-A407-4D3A-FCA92B50A83A}"/>
              </a:ext>
            </a:extLst>
          </p:cNvPr>
          <p:cNvCxnSpPr>
            <a:cxnSpLocks/>
            <a:stCxn id="13" idx="3"/>
            <a:endCxn id="31" idx="1"/>
          </p:cNvCxnSpPr>
          <p:nvPr/>
        </p:nvCxnSpPr>
        <p:spPr>
          <a:xfrm>
            <a:off x="5475029" y="4958216"/>
            <a:ext cx="94552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6" name="テキスト ボックス 1055">
            <a:extLst>
              <a:ext uri="{FF2B5EF4-FFF2-40B4-BE49-F238E27FC236}">
                <a16:creationId xmlns:a16="http://schemas.microsoft.com/office/drawing/2014/main" id="{FB183718-979C-5970-A36E-947259269F69}"/>
              </a:ext>
            </a:extLst>
          </p:cNvPr>
          <p:cNvSpPr txBox="1"/>
          <p:nvPr/>
        </p:nvSpPr>
        <p:spPr>
          <a:xfrm>
            <a:off x="6503805" y="3557501"/>
            <a:ext cx="1691432" cy="231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algn="ctr">
              <a:defRPr sz="160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ja-JP" dirty="0" err="1"/>
              <a:t>mysql.connector</a:t>
            </a:r>
            <a:endParaRPr lang="ja-JP" altLang="en-US" dirty="0"/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24C56F73-9D1B-447B-BEC7-CC776A879B23}"/>
              </a:ext>
            </a:extLst>
          </p:cNvPr>
          <p:cNvCxnSpPr>
            <a:cxnSpLocks/>
          </p:cNvCxnSpPr>
          <p:nvPr/>
        </p:nvCxnSpPr>
        <p:spPr>
          <a:xfrm>
            <a:off x="6234544" y="1204713"/>
            <a:ext cx="0" cy="5020241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159E6F17-DF07-4A4E-82A3-8215781EEEF7}"/>
              </a:ext>
            </a:extLst>
          </p:cNvPr>
          <p:cNvCxnSpPr>
            <a:cxnSpLocks/>
          </p:cNvCxnSpPr>
          <p:nvPr/>
        </p:nvCxnSpPr>
        <p:spPr>
          <a:xfrm>
            <a:off x="6790722" y="1134924"/>
            <a:ext cx="180016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8323456-82A6-4218-AD4B-058113C6932A}"/>
              </a:ext>
            </a:extLst>
          </p:cNvPr>
          <p:cNvCxnSpPr>
            <a:cxnSpLocks/>
          </p:cNvCxnSpPr>
          <p:nvPr/>
        </p:nvCxnSpPr>
        <p:spPr>
          <a:xfrm>
            <a:off x="8590883" y="1134924"/>
            <a:ext cx="0" cy="242257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39D3B919-EB2B-4F38-BD1A-3E8F89837B12}"/>
              </a:ext>
            </a:extLst>
          </p:cNvPr>
          <p:cNvCxnSpPr>
            <a:cxnSpLocks/>
          </p:cNvCxnSpPr>
          <p:nvPr/>
        </p:nvCxnSpPr>
        <p:spPr>
          <a:xfrm>
            <a:off x="6234544" y="6224954"/>
            <a:ext cx="235633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A17EDE93-2318-4799-855A-C0140E466DA8}"/>
              </a:ext>
            </a:extLst>
          </p:cNvPr>
          <p:cNvCxnSpPr>
            <a:cxnSpLocks/>
          </p:cNvCxnSpPr>
          <p:nvPr/>
        </p:nvCxnSpPr>
        <p:spPr>
          <a:xfrm>
            <a:off x="8590883" y="3567010"/>
            <a:ext cx="0" cy="268484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94" name="矢印: 上下 1093">
            <a:extLst>
              <a:ext uri="{FF2B5EF4-FFF2-40B4-BE49-F238E27FC236}">
                <a16:creationId xmlns:a16="http://schemas.microsoft.com/office/drawing/2014/main" id="{861B3A9B-AF14-B7A4-8A71-C509AE6D6289}"/>
              </a:ext>
            </a:extLst>
          </p:cNvPr>
          <p:cNvSpPr/>
          <p:nvPr/>
        </p:nvSpPr>
        <p:spPr>
          <a:xfrm rot="1800000">
            <a:off x="8464768" y="2885750"/>
            <a:ext cx="484632" cy="1337768"/>
          </a:xfrm>
          <a:prstGeom prst="upDownArrow">
            <a:avLst>
              <a:gd name="adj1" fmla="val 50000"/>
              <a:gd name="adj2" fmla="val 3338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ea typeface="Hiragino Kaku Gothic Pro W3" panose="020B0300000000000000" pitchFamily="34" charset="-128"/>
            </a:endParaRPr>
          </a:p>
        </p:txBody>
      </p:sp>
      <p:sp>
        <p:nvSpPr>
          <p:cNvPr id="1095" name="テキスト ボックス 1094">
            <a:extLst>
              <a:ext uri="{FF2B5EF4-FFF2-40B4-BE49-F238E27FC236}">
                <a16:creationId xmlns:a16="http://schemas.microsoft.com/office/drawing/2014/main" id="{D7025626-E0E0-F91B-68CB-AE57C4EEE3BC}"/>
              </a:ext>
            </a:extLst>
          </p:cNvPr>
          <p:cNvSpPr txBox="1"/>
          <p:nvPr/>
        </p:nvSpPr>
        <p:spPr>
          <a:xfrm>
            <a:off x="8290461" y="3314496"/>
            <a:ext cx="954769" cy="4096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algn="ctr">
              <a:defRPr sz="160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ja-JP" altLang="en-US" sz="1050" dirty="0"/>
              <a:t>接続の</a:t>
            </a:r>
            <a:endParaRPr lang="en-US" altLang="ja-JP" sz="1050" dirty="0"/>
          </a:p>
          <a:p>
            <a:r>
              <a:rPr lang="ja-JP" altLang="en-US" sz="1050" dirty="0"/>
              <a:t>必要性なし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94E70CF-0172-47AE-8EE0-73DF382E9330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06360" y="1114409"/>
            <a:ext cx="4976502" cy="2791964"/>
          </a:xfrm>
          <a:prstGeom prst="rect">
            <a:avLst/>
          </a:prstGeom>
        </p:spPr>
      </p:pic>
      <p:pic>
        <p:nvPicPr>
          <p:cNvPr id="4" name="Picture 4" descr="FastAPIとSQLModelでつくる簡単なToDoアプリ | Yukkuri Machine Learning">
            <a:extLst>
              <a:ext uri="{FF2B5EF4-FFF2-40B4-BE49-F238E27FC236}">
                <a16:creationId xmlns:a16="http://schemas.microsoft.com/office/drawing/2014/main" id="{830830BB-528D-3F87-D5B1-2804C0E9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127" y="4664710"/>
            <a:ext cx="1171070" cy="56384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Azure Database for MySQL - マネージド MySQL データベース | Microsoft Azure">
            <a:extLst>
              <a:ext uri="{FF2B5EF4-FFF2-40B4-BE49-F238E27FC236}">
                <a16:creationId xmlns:a16="http://schemas.microsoft.com/office/drawing/2014/main" id="{FEDE6C18-B9EB-B3A2-58D6-CCDFD3261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44" y="2512152"/>
            <a:ext cx="476725" cy="47672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51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1D448CD-65DA-4F2F-B0B1-923421838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590" y="3184451"/>
            <a:ext cx="11762821" cy="4890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dirty="0"/>
              <a:t>実案件でのサービスブループリント使用例</a:t>
            </a:r>
          </a:p>
        </p:txBody>
      </p:sp>
    </p:spTree>
    <p:extLst>
      <p:ext uri="{BB962C8B-B14F-4D97-AF65-F5344CB8AC3E}">
        <p14:creationId xmlns:p14="http://schemas.microsoft.com/office/powerpoint/2010/main" val="143587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1D448CD-65DA-4F2F-B0B1-923421838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業務フローの可視化：システムの「役割」の理解</a:t>
            </a:r>
            <a:endParaRPr lang="ja-JP" altLang="en-US" dirty="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6F2CF423-3B5F-4413-9446-E0841FBBAB90}"/>
              </a:ext>
            </a:extLst>
          </p:cNvPr>
          <p:cNvSpPr/>
          <p:nvPr/>
        </p:nvSpPr>
        <p:spPr>
          <a:xfrm>
            <a:off x="815122" y="5991833"/>
            <a:ext cx="10784997" cy="5357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kumimoji="1"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ここで「システム」が果たす役割（機能）を業務</a:t>
            </a:r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サービスフローより整理</a:t>
            </a:r>
            <a:endParaRPr kumimoji="1" lang="en-US" altLang="ja-JP" b="1" dirty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9B713C15-3D21-4CC7-F049-2806DB940A6D}"/>
              </a:ext>
            </a:extLst>
          </p:cNvPr>
          <p:cNvSpPr/>
          <p:nvPr/>
        </p:nvSpPr>
        <p:spPr>
          <a:xfrm>
            <a:off x="4019011" y="1277958"/>
            <a:ext cx="3758898" cy="3569464"/>
          </a:xfrm>
          <a:prstGeom prst="roundRect">
            <a:avLst>
              <a:gd name="adj" fmla="val 5488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latin typeface="Yu Gothic" panose="020B0400000000000000" pitchFamily="34" charset="-128"/>
                <a:ea typeface="Yu Gothic" panose="020B0400000000000000" pitchFamily="34" charset="-128"/>
              </a:rPr>
              <a:t>システム</a:t>
            </a:r>
            <a:endParaRPr lang="en-US" altLang="ja-JP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600">
                <a:latin typeface="Yu Gothic" panose="020B0400000000000000" pitchFamily="34" charset="-128"/>
                <a:ea typeface="Yu Gothic" panose="020B0400000000000000" pitchFamily="34" charset="-128"/>
              </a:rPr>
              <a:t>（</a:t>
            </a:r>
            <a:r>
              <a:rPr lang="en-US" altLang="ja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EC</a:t>
            </a:r>
            <a:r>
              <a:rPr lang="ja-JP" altLang="en-US" sz="1600">
                <a:latin typeface="Yu Gothic" panose="020B0400000000000000" pitchFamily="34" charset="-128"/>
                <a:ea typeface="Yu Gothic" panose="020B0400000000000000" pitchFamily="34" charset="-128"/>
              </a:rPr>
              <a:t>サイト）</a:t>
            </a:r>
            <a:endParaRPr kumimoji="1" lang="ja-JP" altLang="en-US" sz="16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6" name="Picture 2" descr="食事をしている人（女）のイラスト">
            <a:extLst>
              <a:ext uri="{FF2B5EF4-FFF2-40B4-BE49-F238E27FC236}">
                <a16:creationId xmlns:a16="http://schemas.microsoft.com/office/drawing/2014/main" id="{54254BB9-64F7-FD36-5A70-7CAC4C646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970" y="3709009"/>
            <a:ext cx="1524587" cy="172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ヘッドセットを付けて話すビジネスマン（男性）">
            <a:extLst>
              <a:ext uri="{FF2B5EF4-FFF2-40B4-BE49-F238E27FC236}">
                <a16:creationId xmlns:a16="http://schemas.microsoft.com/office/drawing/2014/main" id="{BFBCD59C-C082-9215-CA6B-89BB0CFB1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4" y="3585403"/>
            <a:ext cx="1803860" cy="155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2FDA5EF-92DD-8CED-5104-71BFFF2BE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41" y="1377753"/>
            <a:ext cx="1567652" cy="156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8BB5EE-C250-55DD-BBDF-A6E27A063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531" y="953467"/>
            <a:ext cx="1775846" cy="177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328BCAB9-89FD-CCE5-4639-43E20F525C98}"/>
              </a:ext>
            </a:extLst>
          </p:cNvPr>
          <p:cNvCxnSpPr/>
          <p:nvPr/>
        </p:nvCxnSpPr>
        <p:spPr>
          <a:xfrm>
            <a:off x="7910281" y="1922637"/>
            <a:ext cx="124547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6AE40D3B-A0E1-6E0C-526E-88C3330FF939}"/>
              </a:ext>
            </a:extLst>
          </p:cNvPr>
          <p:cNvSpPr/>
          <p:nvPr/>
        </p:nvSpPr>
        <p:spPr>
          <a:xfrm>
            <a:off x="7506974" y="1460896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受注情報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kumimoji="1"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5919500B-1ABC-3815-5C39-1EB2DD289D8A}"/>
              </a:ext>
            </a:extLst>
          </p:cNvPr>
          <p:cNvSpPr/>
          <p:nvPr/>
        </p:nvSpPr>
        <p:spPr>
          <a:xfrm>
            <a:off x="10356506" y="1852088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製造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kumimoji="1"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出荷準備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A8897DE-50D4-C7C4-231D-2E725022FB13}"/>
              </a:ext>
            </a:extLst>
          </p:cNvPr>
          <p:cNvCxnSpPr>
            <a:cxnSpLocks/>
          </p:cNvCxnSpPr>
          <p:nvPr/>
        </p:nvCxnSpPr>
        <p:spPr>
          <a:xfrm flipH="1">
            <a:off x="7910281" y="2273340"/>
            <a:ext cx="124547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6638388D-2AD7-DCB3-BA7A-51FD22E4AB44}"/>
              </a:ext>
            </a:extLst>
          </p:cNvPr>
          <p:cNvSpPr/>
          <p:nvPr/>
        </p:nvSpPr>
        <p:spPr>
          <a:xfrm>
            <a:off x="7506974" y="2347235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在庫情報入力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52D4B49-EF4E-0E6C-37BB-506E05CE5F0B}"/>
              </a:ext>
            </a:extLst>
          </p:cNvPr>
          <p:cNvCxnSpPr/>
          <p:nvPr/>
        </p:nvCxnSpPr>
        <p:spPr>
          <a:xfrm>
            <a:off x="7910281" y="4439487"/>
            <a:ext cx="124547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E6E60AEC-C671-3646-9D4B-C3650D53B061}"/>
              </a:ext>
            </a:extLst>
          </p:cNvPr>
          <p:cNvSpPr/>
          <p:nvPr/>
        </p:nvSpPr>
        <p:spPr>
          <a:xfrm>
            <a:off x="7506974" y="3977746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出荷予定情報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36A39ABE-4BD2-90DF-3F7C-5A8086510DD3}"/>
              </a:ext>
            </a:extLst>
          </p:cNvPr>
          <p:cNvSpPr/>
          <p:nvPr/>
        </p:nvSpPr>
        <p:spPr>
          <a:xfrm>
            <a:off x="10574078" y="4448409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出荷手配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C014C6D-25C3-730F-DFFB-5F412C81836B}"/>
              </a:ext>
            </a:extLst>
          </p:cNvPr>
          <p:cNvCxnSpPr>
            <a:cxnSpLocks/>
          </p:cNvCxnSpPr>
          <p:nvPr/>
        </p:nvCxnSpPr>
        <p:spPr>
          <a:xfrm flipH="1">
            <a:off x="2813743" y="5144563"/>
            <a:ext cx="6342009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372C44CE-A4F6-BE4F-487F-BB3A538418A8}"/>
              </a:ext>
            </a:extLst>
          </p:cNvPr>
          <p:cNvSpPr/>
          <p:nvPr/>
        </p:nvSpPr>
        <p:spPr>
          <a:xfrm>
            <a:off x="4958705" y="5222823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輸送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DF8FCE-694B-C467-0081-598BF428D2A4}"/>
              </a:ext>
            </a:extLst>
          </p:cNvPr>
          <p:cNvCxnSpPr/>
          <p:nvPr/>
        </p:nvCxnSpPr>
        <p:spPr>
          <a:xfrm>
            <a:off x="2642382" y="2151583"/>
            <a:ext cx="124547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FE9C8707-E710-D4E7-92F7-6BD5047DD21C}"/>
              </a:ext>
            </a:extLst>
          </p:cNvPr>
          <p:cNvSpPr/>
          <p:nvPr/>
        </p:nvSpPr>
        <p:spPr>
          <a:xfrm>
            <a:off x="2239075" y="1678598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商品検索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三角形 21">
            <a:extLst>
              <a:ext uri="{FF2B5EF4-FFF2-40B4-BE49-F238E27FC236}">
                <a16:creationId xmlns:a16="http://schemas.microsoft.com/office/drawing/2014/main" id="{ADD8004C-3EB0-2765-4416-09012DC3203B}"/>
              </a:ext>
            </a:extLst>
          </p:cNvPr>
          <p:cNvSpPr/>
          <p:nvPr/>
        </p:nvSpPr>
        <p:spPr>
          <a:xfrm rot="10800000">
            <a:off x="1246091" y="3165628"/>
            <a:ext cx="1567652" cy="36083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DFDCB418-5C00-3EE3-B142-03750634EF6C}"/>
              </a:ext>
            </a:extLst>
          </p:cNvPr>
          <p:cNvSpPr/>
          <p:nvPr/>
        </p:nvSpPr>
        <p:spPr>
          <a:xfrm>
            <a:off x="297455" y="978463"/>
            <a:ext cx="3305061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国産にこだわった冷食が食べたい</a:t>
            </a:r>
            <a:endParaRPr kumimoji="1" lang="ja-JP" altLang="en-US" sz="1200" b="1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4AE81691-56D6-0998-60F6-0ECC8AAC79E9}"/>
              </a:ext>
            </a:extLst>
          </p:cNvPr>
          <p:cNvSpPr/>
          <p:nvPr/>
        </p:nvSpPr>
        <p:spPr>
          <a:xfrm>
            <a:off x="377386" y="5480247"/>
            <a:ext cx="3305061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食べれた！</a:t>
            </a:r>
            <a:endParaRPr kumimoji="1" lang="ja-JP" altLang="en-US" sz="1200" b="1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6860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 28">
            <a:extLst>
              <a:ext uri="{FF2B5EF4-FFF2-40B4-BE49-F238E27FC236}">
                <a16:creationId xmlns:a16="http://schemas.microsoft.com/office/drawing/2014/main" id="{B629D2AF-221B-30AB-7F01-9491CD902253}"/>
              </a:ext>
            </a:extLst>
          </p:cNvPr>
          <p:cNvGraphicFramePr>
            <a:graphicFrameLocks noGrp="1"/>
          </p:cNvGraphicFramePr>
          <p:nvPr/>
        </p:nvGraphicFramePr>
        <p:xfrm>
          <a:off x="937658" y="646293"/>
          <a:ext cx="9730341" cy="5266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447">
                  <a:extLst>
                    <a:ext uri="{9D8B030D-6E8A-4147-A177-3AD203B41FA5}">
                      <a16:colId xmlns:a16="http://schemas.microsoft.com/office/drawing/2014/main" val="196849692"/>
                    </a:ext>
                  </a:extLst>
                </a:gridCol>
                <a:gridCol w="3243447">
                  <a:extLst>
                    <a:ext uri="{9D8B030D-6E8A-4147-A177-3AD203B41FA5}">
                      <a16:colId xmlns:a16="http://schemas.microsoft.com/office/drawing/2014/main" val="778969542"/>
                    </a:ext>
                  </a:extLst>
                </a:gridCol>
                <a:gridCol w="3243447">
                  <a:extLst>
                    <a:ext uri="{9D8B030D-6E8A-4147-A177-3AD203B41FA5}">
                      <a16:colId xmlns:a16="http://schemas.microsoft.com/office/drawing/2014/main" val="1599861219"/>
                    </a:ext>
                  </a:extLst>
                </a:gridCol>
              </a:tblGrid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10189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952668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986910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758930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841742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24358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982999"/>
                  </a:ext>
                </a:extLst>
              </a:tr>
            </a:tbl>
          </a:graphicData>
        </a:graphic>
      </p:graphicFrame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1D448CD-65DA-4F2F-B0B1-923421838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業務フローの可視化：サービスブループリント</a:t>
            </a:r>
            <a:endParaRPr lang="ja-JP" altLang="en-US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4D5EC48A-556B-A365-6F50-9679AF2B050A}"/>
              </a:ext>
            </a:extLst>
          </p:cNvPr>
          <p:cNvSpPr/>
          <p:nvPr/>
        </p:nvSpPr>
        <p:spPr>
          <a:xfrm>
            <a:off x="815123" y="6008857"/>
            <a:ext cx="10784997" cy="5357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kumimoji="1"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ユーザー・オペレーター・システムの役割が整理できる</a:t>
            </a:r>
            <a:endParaRPr kumimoji="1" lang="en-US" altLang="ja-JP" b="1" dirty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6" name="Picture 4" descr="ヘッドセットを付けて話すビジネスマン（男性）">
            <a:extLst>
              <a:ext uri="{FF2B5EF4-FFF2-40B4-BE49-F238E27FC236}">
                <a16:creationId xmlns:a16="http://schemas.microsoft.com/office/drawing/2014/main" id="{6D70074D-2BF9-3BF1-D8C0-11A81F16D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234" y="5203475"/>
            <a:ext cx="700654" cy="60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82E12725-52B4-0CB1-061A-245E3FF9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80" y="1457899"/>
            <a:ext cx="591963" cy="59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50C40D5C-F17E-F455-3997-3D058A0A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9" y="4507683"/>
            <a:ext cx="591964" cy="5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グラフィックス 30" descr="ノート PC 枠線">
            <a:extLst>
              <a:ext uri="{FF2B5EF4-FFF2-40B4-BE49-F238E27FC236}">
                <a16:creationId xmlns:a16="http://schemas.microsoft.com/office/drawing/2014/main" id="{49C41CEB-FD10-C5BA-CAC0-C0FEBAE6E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362" y="3664520"/>
            <a:ext cx="605608" cy="605608"/>
          </a:xfrm>
          <a:prstGeom prst="rect">
            <a:avLst/>
          </a:prstGeom>
        </p:spPr>
      </p:pic>
      <p:pic>
        <p:nvPicPr>
          <p:cNvPr id="33" name="グラフィックス 32" descr="データベース 枠線">
            <a:extLst>
              <a:ext uri="{FF2B5EF4-FFF2-40B4-BE49-F238E27FC236}">
                <a16:creationId xmlns:a16="http://schemas.microsoft.com/office/drawing/2014/main" id="{A0BC9661-68EE-44B6-286A-38B7D8C0A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6362" y="2912468"/>
            <a:ext cx="605608" cy="605608"/>
          </a:xfrm>
          <a:prstGeom prst="rect">
            <a:avLst/>
          </a:prstGeom>
        </p:spPr>
      </p:pic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7EF32C86-53D3-6924-7F36-0EC8C3B62892}"/>
              </a:ext>
            </a:extLst>
          </p:cNvPr>
          <p:cNvSpPr/>
          <p:nvPr/>
        </p:nvSpPr>
        <p:spPr>
          <a:xfrm>
            <a:off x="390460" y="1666325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ユーザー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1486897D-60DA-DDEB-67D9-AA9A6C68B25B}"/>
              </a:ext>
            </a:extLst>
          </p:cNvPr>
          <p:cNvSpPr/>
          <p:nvPr/>
        </p:nvSpPr>
        <p:spPr>
          <a:xfrm>
            <a:off x="1093124" y="3409357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Backend</a:t>
            </a: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F4203A28-221D-37D5-5F32-44A0C8A6E52A}"/>
              </a:ext>
            </a:extLst>
          </p:cNvPr>
          <p:cNvSpPr/>
          <p:nvPr/>
        </p:nvSpPr>
        <p:spPr>
          <a:xfrm>
            <a:off x="1071348" y="4127815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社内用</a:t>
            </a:r>
            <a:r>
              <a:rPr lang="en-US" altLang="ja-JP" sz="9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Frontend</a:t>
            </a:r>
          </a:p>
        </p:txBody>
      </p:sp>
      <p:pic>
        <p:nvPicPr>
          <p:cNvPr id="38" name="グラフィックス 37" descr="ノート PC 枠線">
            <a:extLst>
              <a:ext uri="{FF2B5EF4-FFF2-40B4-BE49-F238E27FC236}">
                <a16:creationId xmlns:a16="http://schemas.microsoft.com/office/drawing/2014/main" id="{202AC1B5-215F-4DF3-2E7D-0C8A05AE2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362" y="2150350"/>
            <a:ext cx="605608" cy="605608"/>
          </a:xfrm>
          <a:prstGeom prst="rect">
            <a:avLst/>
          </a:prstGeom>
        </p:spPr>
      </p:pic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BEF2BA7F-74BF-7832-2A04-A2336330B458}"/>
              </a:ext>
            </a:extLst>
          </p:cNvPr>
          <p:cNvSpPr/>
          <p:nvPr/>
        </p:nvSpPr>
        <p:spPr>
          <a:xfrm>
            <a:off x="1071348" y="2613645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EC / Frontend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786EB38E-B1F1-FE56-ED2F-834197F76DA2}"/>
              </a:ext>
            </a:extLst>
          </p:cNvPr>
          <p:cNvSpPr/>
          <p:nvPr/>
        </p:nvSpPr>
        <p:spPr>
          <a:xfrm>
            <a:off x="368077" y="4673574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工場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オペレータ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90D0F623-64F6-A5E5-97AF-7C7D45A18779}"/>
              </a:ext>
            </a:extLst>
          </p:cNvPr>
          <p:cNvSpPr/>
          <p:nvPr/>
        </p:nvSpPr>
        <p:spPr>
          <a:xfrm>
            <a:off x="368077" y="5414052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Delivery</a:t>
            </a:r>
          </a:p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オペレータ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0DF62AF-3682-5A57-E7B0-CABFE62260FB}"/>
              </a:ext>
            </a:extLst>
          </p:cNvPr>
          <p:cNvSpPr/>
          <p:nvPr/>
        </p:nvSpPr>
        <p:spPr>
          <a:xfrm>
            <a:off x="815123" y="2253343"/>
            <a:ext cx="828620" cy="201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左中かっこ 42">
            <a:extLst>
              <a:ext uri="{FF2B5EF4-FFF2-40B4-BE49-F238E27FC236}">
                <a16:creationId xmlns:a16="http://schemas.microsoft.com/office/drawing/2014/main" id="{17FADBF3-CEBA-9BE2-7D5C-4447F2DD21D5}"/>
              </a:ext>
            </a:extLst>
          </p:cNvPr>
          <p:cNvSpPr/>
          <p:nvPr/>
        </p:nvSpPr>
        <p:spPr>
          <a:xfrm>
            <a:off x="1349829" y="2286794"/>
            <a:ext cx="293914" cy="2059536"/>
          </a:xfrm>
          <a:prstGeom prst="leftBrace">
            <a:avLst>
              <a:gd name="adj1" fmla="val 38233"/>
              <a:gd name="adj2" fmla="val 50000"/>
            </a:avLst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8CFD794-7326-9E9A-9F08-5413AC601BA6}"/>
              </a:ext>
            </a:extLst>
          </p:cNvPr>
          <p:cNvSpPr/>
          <p:nvPr/>
        </p:nvSpPr>
        <p:spPr>
          <a:xfrm>
            <a:off x="289353" y="3159404"/>
            <a:ext cx="11008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>
                <a:solidFill>
                  <a:schemeClr val="accent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</a:t>
            </a:r>
            <a:endParaRPr lang="en-US" altLang="ja-JP" sz="1600" b="1" dirty="0">
              <a:solidFill>
                <a:schemeClr val="accent2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9C12B52A-0760-6BA4-B188-AE23C6CF947A}"/>
              </a:ext>
            </a:extLst>
          </p:cNvPr>
          <p:cNvSpPr/>
          <p:nvPr/>
        </p:nvSpPr>
        <p:spPr>
          <a:xfrm>
            <a:off x="2760925" y="151882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サイト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kumimoji="1"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アクセス</a:t>
            </a:r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BC9031C5-A2C1-E734-2522-3E02D6A5768E}"/>
              </a:ext>
            </a:extLst>
          </p:cNvPr>
          <p:cNvSpPr/>
          <p:nvPr/>
        </p:nvSpPr>
        <p:spPr>
          <a:xfrm>
            <a:off x="2748082" y="2257478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表示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D1C9147A-7454-28A0-1A8A-8310E46075D2}"/>
              </a:ext>
            </a:extLst>
          </p:cNvPr>
          <p:cNvSpPr/>
          <p:nvPr/>
        </p:nvSpPr>
        <p:spPr>
          <a:xfrm>
            <a:off x="2748082" y="302955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22542CE8-3C26-2D34-CA1A-57CF468D8C2D}"/>
              </a:ext>
            </a:extLst>
          </p:cNvPr>
          <p:cNvSpPr/>
          <p:nvPr/>
        </p:nvSpPr>
        <p:spPr>
          <a:xfrm>
            <a:off x="3711570" y="151882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購入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AD50E155-2BE0-3C26-F7BD-F0A7B26F082A}"/>
              </a:ext>
            </a:extLst>
          </p:cNvPr>
          <p:cNvSpPr/>
          <p:nvPr/>
        </p:nvSpPr>
        <p:spPr>
          <a:xfrm>
            <a:off x="3711570" y="2257477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購入完了画面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6B072064-F00A-1EEC-5AFC-39375AA64E38}"/>
              </a:ext>
            </a:extLst>
          </p:cNvPr>
          <p:cNvSpPr/>
          <p:nvPr/>
        </p:nvSpPr>
        <p:spPr>
          <a:xfrm>
            <a:off x="3721231" y="3024780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注文情報の記録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F2DCD4F5-A67D-6E43-1D90-86746A03BC09}"/>
              </a:ext>
            </a:extLst>
          </p:cNvPr>
          <p:cNvSpPr/>
          <p:nvPr/>
        </p:nvSpPr>
        <p:spPr>
          <a:xfrm>
            <a:off x="3721231" y="376791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62A06A09-C37B-3793-0316-D612CF8663D2}"/>
              </a:ext>
            </a:extLst>
          </p:cNvPr>
          <p:cNvSpPr/>
          <p:nvPr/>
        </p:nvSpPr>
        <p:spPr>
          <a:xfrm>
            <a:off x="7246067" y="4524111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在庫入力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DF07A965-AF2F-6093-25E0-7A43B4827D32}"/>
              </a:ext>
            </a:extLst>
          </p:cNvPr>
          <p:cNvSpPr/>
          <p:nvPr/>
        </p:nvSpPr>
        <p:spPr>
          <a:xfrm>
            <a:off x="9924532" y="5249347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4" name="角丸四角形 53">
            <a:extLst>
              <a:ext uri="{FF2B5EF4-FFF2-40B4-BE49-F238E27FC236}">
                <a16:creationId xmlns:a16="http://schemas.microsoft.com/office/drawing/2014/main" id="{7F257F16-736E-DD77-DC8D-88671DABF46E}"/>
              </a:ext>
            </a:extLst>
          </p:cNvPr>
          <p:cNvSpPr/>
          <p:nvPr/>
        </p:nvSpPr>
        <p:spPr>
          <a:xfrm>
            <a:off x="9054902" y="5249348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出荷手配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4E581B08-7418-E96D-4DDB-3059566E8EA2}"/>
              </a:ext>
            </a:extLst>
          </p:cNvPr>
          <p:cNvSpPr/>
          <p:nvPr/>
        </p:nvSpPr>
        <p:spPr>
          <a:xfrm>
            <a:off x="8168223" y="302477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3AF1EF05-7E0D-8CF5-6C4C-525FDFC8E64E}"/>
              </a:ext>
            </a:extLst>
          </p:cNvPr>
          <p:cNvSpPr/>
          <p:nvPr/>
        </p:nvSpPr>
        <p:spPr>
          <a:xfrm>
            <a:off x="4613588" y="3024780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在庫情報確認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→なし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7" name="角丸四角形 56">
            <a:extLst>
              <a:ext uri="{FF2B5EF4-FFF2-40B4-BE49-F238E27FC236}">
                <a16:creationId xmlns:a16="http://schemas.microsoft.com/office/drawing/2014/main" id="{065A5F19-6D48-DF50-262A-C4B1D3068143}"/>
              </a:ext>
            </a:extLst>
          </p:cNvPr>
          <p:cNvSpPr/>
          <p:nvPr/>
        </p:nvSpPr>
        <p:spPr>
          <a:xfrm>
            <a:off x="5483961" y="3024780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6C3DFB4D-7336-BAFA-9BBC-7081249B94B4}"/>
              </a:ext>
            </a:extLst>
          </p:cNvPr>
          <p:cNvSpPr/>
          <p:nvPr/>
        </p:nvSpPr>
        <p:spPr>
          <a:xfrm>
            <a:off x="5483961" y="376791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表示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9" name="角丸四角形 58">
            <a:extLst>
              <a:ext uri="{FF2B5EF4-FFF2-40B4-BE49-F238E27FC236}">
                <a16:creationId xmlns:a16="http://schemas.microsoft.com/office/drawing/2014/main" id="{BF4DE6E5-D6DA-CB75-4EB8-7F46157A2D05}"/>
              </a:ext>
            </a:extLst>
          </p:cNvPr>
          <p:cNvSpPr/>
          <p:nvPr/>
        </p:nvSpPr>
        <p:spPr>
          <a:xfrm>
            <a:off x="5483961" y="4540893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E55B38F0-0412-B8A3-20C6-F24E9F5AF781}"/>
              </a:ext>
            </a:extLst>
          </p:cNvPr>
          <p:cNvSpPr/>
          <p:nvPr/>
        </p:nvSpPr>
        <p:spPr>
          <a:xfrm>
            <a:off x="3721231" y="524934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225EE46-58EF-064F-4ECE-B8B6CE338DEB}"/>
              </a:ext>
            </a:extLst>
          </p:cNvPr>
          <p:cNvSpPr/>
          <p:nvPr/>
        </p:nvSpPr>
        <p:spPr>
          <a:xfrm>
            <a:off x="3711570" y="4540893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E47B9DC6-F86A-34E9-FA87-7C1D00778D1B}"/>
              </a:ext>
            </a:extLst>
          </p:cNvPr>
          <p:cNvSpPr/>
          <p:nvPr/>
        </p:nvSpPr>
        <p:spPr>
          <a:xfrm>
            <a:off x="6359388" y="4540893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D435E67D-74A2-0E6E-7078-4C5536E190AB}"/>
              </a:ext>
            </a:extLst>
          </p:cNvPr>
          <p:cNvSpPr/>
          <p:nvPr/>
        </p:nvSpPr>
        <p:spPr>
          <a:xfrm>
            <a:off x="7246067" y="3768530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在庫入力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画面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DAF453C9-C79B-0317-90F2-A6017B91E68F}"/>
              </a:ext>
            </a:extLst>
          </p:cNvPr>
          <p:cNvSpPr/>
          <p:nvPr/>
        </p:nvSpPr>
        <p:spPr>
          <a:xfrm>
            <a:off x="7246067" y="302634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在庫情報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記録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47B388C1-650D-3D0B-6653-CFBD19583F15}"/>
              </a:ext>
            </a:extLst>
          </p:cNvPr>
          <p:cNvSpPr/>
          <p:nvPr/>
        </p:nvSpPr>
        <p:spPr>
          <a:xfrm>
            <a:off x="8168223" y="3760485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表示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6" name="角丸四角形 65">
            <a:extLst>
              <a:ext uri="{FF2B5EF4-FFF2-40B4-BE49-F238E27FC236}">
                <a16:creationId xmlns:a16="http://schemas.microsoft.com/office/drawing/2014/main" id="{611F0D66-B329-09E5-CC68-4E837C7EC53B}"/>
              </a:ext>
            </a:extLst>
          </p:cNvPr>
          <p:cNvSpPr/>
          <p:nvPr/>
        </p:nvSpPr>
        <p:spPr>
          <a:xfrm>
            <a:off x="8168223" y="524934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62050FE3-D4D6-526D-8A0B-083E9453CCB8}"/>
              </a:ext>
            </a:extLst>
          </p:cNvPr>
          <p:cNvSpPr/>
          <p:nvPr/>
        </p:nvSpPr>
        <p:spPr>
          <a:xfrm>
            <a:off x="9924532" y="1561020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受け取り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8" name="角丸四角形 67">
            <a:extLst>
              <a:ext uri="{FF2B5EF4-FFF2-40B4-BE49-F238E27FC236}">
                <a16:creationId xmlns:a16="http://schemas.microsoft.com/office/drawing/2014/main" id="{1F16D54F-3F07-726F-3805-4DBAD6216548}"/>
              </a:ext>
            </a:extLst>
          </p:cNvPr>
          <p:cNvSpPr/>
          <p:nvPr/>
        </p:nvSpPr>
        <p:spPr>
          <a:xfrm>
            <a:off x="2678304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サイト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kumimoji="1"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アクセス</a:t>
            </a:r>
          </a:p>
        </p:txBody>
      </p: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0B21393C-7F45-A11E-779E-6BBCCB04D428}"/>
              </a:ext>
            </a:extLst>
          </p:cNvPr>
          <p:cNvSpPr/>
          <p:nvPr/>
        </p:nvSpPr>
        <p:spPr>
          <a:xfrm>
            <a:off x="3628949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購入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受注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0" name="角丸四角形 69">
            <a:extLst>
              <a:ext uri="{FF2B5EF4-FFF2-40B4-BE49-F238E27FC236}">
                <a16:creationId xmlns:a16="http://schemas.microsoft.com/office/drawing/2014/main" id="{0AA6061D-54C2-A860-CA16-16F9E5B3F7A4}"/>
              </a:ext>
            </a:extLst>
          </p:cNvPr>
          <p:cNvSpPr/>
          <p:nvPr/>
        </p:nvSpPr>
        <p:spPr>
          <a:xfrm>
            <a:off x="4530967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在庫確認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778F7FF5-2234-135F-5825-EBD32F791AA9}"/>
              </a:ext>
            </a:extLst>
          </p:cNvPr>
          <p:cNvSpPr/>
          <p:nvPr/>
        </p:nvSpPr>
        <p:spPr>
          <a:xfrm>
            <a:off x="5401340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74E98FEF-1581-6045-0181-CA4C8A734EEF}"/>
              </a:ext>
            </a:extLst>
          </p:cNvPr>
          <p:cNvSpPr/>
          <p:nvPr/>
        </p:nvSpPr>
        <p:spPr>
          <a:xfrm>
            <a:off x="6271713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3" name="角丸四角形 72">
            <a:extLst>
              <a:ext uri="{FF2B5EF4-FFF2-40B4-BE49-F238E27FC236}">
                <a16:creationId xmlns:a16="http://schemas.microsoft.com/office/drawing/2014/main" id="{C8AFDFD3-A3FB-28A6-2EEC-B1C45B78C07C}"/>
              </a:ext>
            </a:extLst>
          </p:cNvPr>
          <p:cNvSpPr/>
          <p:nvPr/>
        </p:nvSpPr>
        <p:spPr>
          <a:xfrm>
            <a:off x="7163446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在庫反映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4" name="角丸四角形 73">
            <a:extLst>
              <a:ext uri="{FF2B5EF4-FFF2-40B4-BE49-F238E27FC236}">
                <a16:creationId xmlns:a16="http://schemas.microsoft.com/office/drawing/2014/main" id="{7A109AAD-694B-4692-7327-2CC03AA408C0}"/>
              </a:ext>
            </a:extLst>
          </p:cNvPr>
          <p:cNvSpPr/>
          <p:nvPr/>
        </p:nvSpPr>
        <p:spPr>
          <a:xfrm>
            <a:off x="8055752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5" name="角丸四角形 74">
            <a:extLst>
              <a:ext uri="{FF2B5EF4-FFF2-40B4-BE49-F238E27FC236}">
                <a16:creationId xmlns:a16="http://schemas.microsoft.com/office/drawing/2014/main" id="{AD2A5C4B-1747-3A2D-3B97-BC3CA2704957}"/>
              </a:ext>
            </a:extLst>
          </p:cNvPr>
          <p:cNvSpPr/>
          <p:nvPr/>
        </p:nvSpPr>
        <p:spPr>
          <a:xfrm>
            <a:off x="8886759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出荷手配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6" name="角丸四角形 75">
            <a:extLst>
              <a:ext uri="{FF2B5EF4-FFF2-40B4-BE49-F238E27FC236}">
                <a16:creationId xmlns:a16="http://schemas.microsoft.com/office/drawing/2014/main" id="{1361BFE7-3B3A-B2E9-BBA3-8C821E8756B3}"/>
              </a:ext>
            </a:extLst>
          </p:cNvPr>
          <p:cNvSpPr/>
          <p:nvPr/>
        </p:nvSpPr>
        <p:spPr>
          <a:xfrm>
            <a:off x="9836880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出荷配送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920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 28">
            <a:extLst>
              <a:ext uri="{FF2B5EF4-FFF2-40B4-BE49-F238E27FC236}">
                <a16:creationId xmlns:a16="http://schemas.microsoft.com/office/drawing/2014/main" id="{B629D2AF-221B-30AB-7F01-9491CD902253}"/>
              </a:ext>
            </a:extLst>
          </p:cNvPr>
          <p:cNvGraphicFramePr>
            <a:graphicFrameLocks noGrp="1"/>
          </p:cNvGraphicFramePr>
          <p:nvPr/>
        </p:nvGraphicFramePr>
        <p:xfrm>
          <a:off x="937658" y="646293"/>
          <a:ext cx="9730341" cy="5266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447">
                  <a:extLst>
                    <a:ext uri="{9D8B030D-6E8A-4147-A177-3AD203B41FA5}">
                      <a16:colId xmlns:a16="http://schemas.microsoft.com/office/drawing/2014/main" val="196849692"/>
                    </a:ext>
                  </a:extLst>
                </a:gridCol>
                <a:gridCol w="3243447">
                  <a:extLst>
                    <a:ext uri="{9D8B030D-6E8A-4147-A177-3AD203B41FA5}">
                      <a16:colId xmlns:a16="http://schemas.microsoft.com/office/drawing/2014/main" val="778969542"/>
                    </a:ext>
                  </a:extLst>
                </a:gridCol>
                <a:gridCol w="3243447">
                  <a:extLst>
                    <a:ext uri="{9D8B030D-6E8A-4147-A177-3AD203B41FA5}">
                      <a16:colId xmlns:a16="http://schemas.microsoft.com/office/drawing/2014/main" val="1599861219"/>
                    </a:ext>
                  </a:extLst>
                </a:gridCol>
              </a:tblGrid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10189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952668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986910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758930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841742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24358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982999"/>
                  </a:ext>
                </a:extLst>
              </a:tr>
            </a:tbl>
          </a:graphicData>
        </a:graphic>
      </p:graphicFrame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1D448CD-65DA-4F2F-B0B1-923421838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業務フローの可視化：サービスブループリント</a:t>
            </a:r>
            <a:endParaRPr lang="ja-JP" altLang="en-US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4D5EC48A-556B-A365-6F50-9679AF2B050A}"/>
              </a:ext>
            </a:extLst>
          </p:cNvPr>
          <p:cNvSpPr/>
          <p:nvPr/>
        </p:nvSpPr>
        <p:spPr>
          <a:xfrm>
            <a:off x="815123" y="6008857"/>
            <a:ext cx="10784997" cy="5357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kumimoji="1"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ユーザー・オペレーター・システムの役割が整理できる</a:t>
            </a:r>
            <a:endParaRPr kumimoji="1" lang="en-US" altLang="ja-JP" b="1" dirty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6" name="Picture 4" descr="ヘッドセットを付けて話すビジネスマン（男性）">
            <a:extLst>
              <a:ext uri="{FF2B5EF4-FFF2-40B4-BE49-F238E27FC236}">
                <a16:creationId xmlns:a16="http://schemas.microsoft.com/office/drawing/2014/main" id="{6D70074D-2BF9-3BF1-D8C0-11A81F16D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234" y="5203475"/>
            <a:ext cx="700654" cy="60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82E12725-52B4-0CB1-061A-245E3FF9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80" y="1457899"/>
            <a:ext cx="591963" cy="59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50C40D5C-F17E-F455-3997-3D058A0A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9" y="4507683"/>
            <a:ext cx="591964" cy="5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グラフィックス 30" descr="ノート PC 枠線">
            <a:extLst>
              <a:ext uri="{FF2B5EF4-FFF2-40B4-BE49-F238E27FC236}">
                <a16:creationId xmlns:a16="http://schemas.microsoft.com/office/drawing/2014/main" id="{49C41CEB-FD10-C5BA-CAC0-C0FEBAE6E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362" y="3664520"/>
            <a:ext cx="605608" cy="605608"/>
          </a:xfrm>
          <a:prstGeom prst="rect">
            <a:avLst/>
          </a:prstGeom>
        </p:spPr>
      </p:pic>
      <p:pic>
        <p:nvPicPr>
          <p:cNvPr id="33" name="グラフィックス 32" descr="データベース 枠線">
            <a:extLst>
              <a:ext uri="{FF2B5EF4-FFF2-40B4-BE49-F238E27FC236}">
                <a16:creationId xmlns:a16="http://schemas.microsoft.com/office/drawing/2014/main" id="{A0BC9661-68EE-44B6-286A-38B7D8C0A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6362" y="2912468"/>
            <a:ext cx="605608" cy="605608"/>
          </a:xfrm>
          <a:prstGeom prst="rect">
            <a:avLst/>
          </a:prstGeom>
        </p:spPr>
      </p:pic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7EF32C86-53D3-6924-7F36-0EC8C3B62892}"/>
              </a:ext>
            </a:extLst>
          </p:cNvPr>
          <p:cNvSpPr/>
          <p:nvPr/>
        </p:nvSpPr>
        <p:spPr>
          <a:xfrm>
            <a:off x="390460" y="1666325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ユーザー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1486897D-60DA-DDEB-67D9-AA9A6C68B25B}"/>
              </a:ext>
            </a:extLst>
          </p:cNvPr>
          <p:cNvSpPr/>
          <p:nvPr/>
        </p:nvSpPr>
        <p:spPr>
          <a:xfrm>
            <a:off x="1093124" y="3409357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Backend</a:t>
            </a: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F4203A28-221D-37D5-5F32-44A0C8A6E52A}"/>
              </a:ext>
            </a:extLst>
          </p:cNvPr>
          <p:cNvSpPr/>
          <p:nvPr/>
        </p:nvSpPr>
        <p:spPr>
          <a:xfrm>
            <a:off x="1071348" y="4127815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社内用</a:t>
            </a:r>
            <a:r>
              <a:rPr lang="en-US" altLang="ja-JP" sz="9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Frontend</a:t>
            </a:r>
          </a:p>
        </p:txBody>
      </p:sp>
      <p:pic>
        <p:nvPicPr>
          <p:cNvPr id="38" name="グラフィックス 37" descr="ノート PC 枠線">
            <a:extLst>
              <a:ext uri="{FF2B5EF4-FFF2-40B4-BE49-F238E27FC236}">
                <a16:creationId xmlns:a16="http://schemas.microsoft.com/office/drawing/2014/main" id="{202AC1B5-215F-4DF3-2E7D-0C8A05AE2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362" y="2150350"/>
            <a:ext cx="605608" cy="605608"/>
          </a:xfrm>
          <a:prstGeom prst="rect">
            <a:avLst/>
          </a:prstGeom>
        </p:spPr>
      </p:pic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BEF2BA7F-74BF-7832-2A04-A2336330B458}"/>
              </a:ext>
            </a:extLst>
          </p:cNvPr>
          <p:cNvSpPr/>
          <p:nvPr/>
        </p:nvSpPr>
        <p:spPr>
          <a:xfrm>
            <a:off x="1071348" y="2613645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EC / Frontend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786EB38E-B1F1-FE56-ED2F-834197F76DA2}"/>
              </a:ext>
            </a:extLst>
          </p:cNvPr>
          <p:cNvSpPr/>
          <p:nvPr/>
        </p:nvSpPr>
        <p:spPr>
          <a:xfrm>
            <a:off x="368077" y="4673574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工場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オペレータ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90D0F623-64F6-A5E5-97AF-7C7D45A18779}"/>
              </a:ext>
            </a:extLst>
          </p:cNvPr>
          <p:cNvSpPr/>
          <p:nvPr/>
        </p:nvSpPr>
        <p:spPr>
          <a:xfrm>
            <a:off x="368077" y="5414052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Delivery</a:t>
            </a:r>
          </a:p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オペレータ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0DF62AF-3682-5A57-E7B0-CABFE62260FB}"/>
              </a:ext>
            </a:extLst>
          </p:cNvPr>
          <p:cNvSpPr/>
          <p:nvPr/>
        </p:nvSpPr>
        <p:spPr>
          <a:xfrm>
            <a:off x="815123" y="2253343"/>
            <a:ext cx="828620" cy="201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左中かっこ 42">
            <a:extLst>
              <a:ext uri="{FF2B5EF4-FFF2-40B4-BE49-F238E27FC236}">
                <a16:creationId xmlns:a16="http://schemas.microsoft.com/office/drawing/2014/main" id="{17FADBF3-CEBA-9BE2-7D5C-4447F2DD21D5}"/>
              </a:ext>
            </a:extLst>
          </p:cNvPr>
          <p:cNvSpPr/>
          <p:nvPr/>
        </p:nvSpPr>
        <p:spPr>
          <a:xfrm>
            <a:off x="1349829" y="2286794"/>
            <a:ext cx="293914" cy="2059536"/>
          </a:xfrm>
          <a:prstGeom prst="leftBrace">
            <a:avLst>
              <a:gd name="adj1" fmla="val 38233"/>
              <a:gd name="adj2" fmla="val 50000"/>
            </a:avLst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8CFD794-7326-9E9A-9F08-5413AC601BA6}"/>
              </a:ext>
            </a:extLst>
          </p:cNvPr>
          <p:cNvSpPr/>
          <p:nvPr/>
        </p:nvSpPr>
        <p:spPr>
          <a:xfrm>
            <a:off x="289353" y="3159404"/>
            <a:ext cx="11008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>
                <a:solidFill>
                  <a:schemeClr val="accent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</a:t>
            </a:r>
            <a:endParaRPr lang="en-US" altLang="ja-JP" sz="1600" b="1" dirty="0">
              <a:solidFill>
                <a:schemeClr val="accent2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9C12B52A-0760-6BA4-B188-AE23C6CF947A}"/>
              </a:ext>
            </a:extLst>
          </p:cNvPr>
          <p:cNvSpPr/>
          <p:nvPr/>
        </p:nvSpPr>
        <p:spPr>
          <a:xfrm>
            <a:off x="2760925" y="151882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サイト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kumimoji="1"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アクセス</a:t>
            </a:r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BC9031C5-A2C1-E734-2522-3E02D6A5768E}"/>
              </a:ext>
            </a:extLst>
          </p:cNvPr>
          <p:cNvSpPr/>
          <p:nvPr/>
        </p:nvSpPr>
        <p:spPr>
          <a:xfrm>
            <a:off x="2748082" y="2257478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表示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D1C9147A-7454-28A0-1A8A-8310E46075D2}"/>
              </a:ext>
            </a:extLst>
          </p:cNvPr>
          <p:cNvSpPr/>
          <p:nvPr/>
        </p:nvSpPr>
        <p:spPr>
          <a:xfrm>
            <a:off x="2748082" y="302955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22542CE8-3C26-2D34-CA1A-57CF468D8C2D}"/>
              </a:ext>
            </a:extLst>
          </p:cNvPr>
          <p:cNvSpPr/>
          <p:nvPr/>
        </p:nvSpPr>
        <p:spPr>
          <a:xfrm>
            <a:off x="3711570" y="151882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購入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AD50E155-2BE0-3C26-F7BD-F0A7B26F082A}"/>
              </a:ext>
            </a:extLst>
          </p:cNvPr>
          <p:cNvSpPr/>
          <p:nvPr/>
        </p:nvSpPr>
        <p:spPr>
          <a:xfrm>
            <a:off x="3711570" y="2257477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購入完了画面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6B072064-F00A-1EEC-5AFC-39375AA64E38}"/>
              </a:ext>
            </a:extLst>
          </p:cNvPr>
          <p:cNvSpPr/>
          <p:nvPr/>
        </p:nvSpPr>
        <p:spPr>
          <a:xfrm>
            <a:off x="3721231" y="3024780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注文情報の記録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F2DCD4F5-A67D-6E43-1D90-86746A03BC09}"/>
              </a:ext>
            </a:extLst>
          </p:cNvPr>
          <p:cNvSpPr/>
          <p:nvPr/>
        </p:nvSpPr>
        <p:spPr>
          <a:xfrm>
            <a:off x="3721231" y="376791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62A06A09-C37B-3793-0316-D612CF8663D2}"/>
              </a:ext>
            </a:extLst>
          </p:cNvPr>
          <p:cNvSpPr/>
          <p:nvPr/>
        </p:nvSpPr>
        <p:spPr>
          <a:xfrm>
            <a:off x="7246067" y="4524111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在庫入力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DF07A965-AF2F-6093-25E0-7A43B4827D32}"/>
              </a:ext>
            </a:extLst>
          </p:cNvPr>
          <p:cNvSpPr/>
          <p:nvPr/>
        </p:nvSpPr>
        <p:spPr>
          <a:xfrm>
            <a:off x="9924532" y="5249347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4" name="角丸四角形 53">
            <a:extLst>
              <a:ext uri="{FF2B5EF4-FFF2-40B4-BE49-F238E27FC236}">
                <a16:creationId xmlns:a16="http://schemas.microsoft.com/office/drawing/2014/main" id="{7F257F16-736E-DD77-DC8D-88671DABF46E}"/>
              </a:ext>
            </a:extLst>
          </p:cNvPr>
          <p:cNvSpPr/>
          <p:nvPr/>
        </p:nvSpPr>
        <p:spPr>
          <a:xfrm>
            <a:off x="9054902" y="5249348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出荷手配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4E581B08-7418-E96D-4DDB-3059566E8EA2}"/>
              </a:ext>
            </a:extLst>
          </p:cNvPr>
          <p:cNvSpPr/>
          <p:nvPr/>
        </p:nvSpPr>
        <p:spPr>
          <a:xfrm>
            <a:off x="8168223" y="302477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3AF1EF05-7E0D-8CF5-6C4C-525FDFC8E64E}"/>
              </a:ext>
            </a:extLst>
          </p:cNvPr>
          <p:cNvSpPr/>
          <p:nvPr/>
        </p:nvSpPr>
        <p:spPr>
          <a:xfrm>
            <a:off x="4613588" y="3024780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在庫情報確認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→なし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7" name="角丸四角形 56">
            <a:extLst>
              <a:ext uri="{FF2B5EF4-FFF2-40B4-BE49-F238E27FC236}">
                <a16:creationId xmlns:a16="http://schemas.microsoft.com/office/drawing/2014/main" id="{065A5F19-6D48-DF50-262A-C4B1D3068143}"/>
              </a:ext>
            </a:extLst>
          </p:cNvPr>
          <p:cNvSpPr/>
          <p:nvPr/>
        </p:nvSpPr>
        <p:spPr>
          <a:xfrm>
            <a:off x="5483961" y="3024780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6C3DFB4D-7336-BAFA-9BBC-7081249B94B4}"/>
              </a:ext>
            </a:extLst>
          </p:cNvPr>
          <p:cNvSpPr/>
          <p:nvPr/>
        </p:nvSpPr>
        <p:spPr>
          <a:xfrm>
            <a:off x="5483961" y="376791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表示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9" name="角丸四角形 58">
            <a:extLst>
              <a:ext uri="{FF2B5EF4-FFF2-40B4-BE49-F238E27FC236}">
                <a16:creationId xmlns:a16="http://schemas.microsoft.com/office/drawing/2014/main" id="{BF4DE6E5-D6DA-CB75-4EB8-7F46157A2D05}"/>
              </a:ext>
            </a:extLst>
          </p:cNvPr>
          <p:cNvSpPr/>
          <p:nvPr/>
        </p:nvSpPr>
        <p:spPr>
          <a:xfrm>
            <a:off x="5483961" y="4540893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E55B38F0-0412-B8A3-20C6-F24E9F5AF781}"/>
              </a:ext>
            </a:extLst>
          </p:cNvPr>
          <p:cNvSpPr/>
          <p:nvPr/>
        </p:nvSpPr>
        <p:spPr>
          <a:xfrm>
            <a:off x="3721231" y="524934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225EE46-58EF-064F-4ECE-B8B6CE338DEB}"/>
              </a:ext>
            </a:extLst>
          </p:cNvPr>
          <p:cNvSpPr/>
          <p:nvPr/>
        </p:nvSpPr>
        <p:spPr>
          <a:xfrm>
            <a:off x="3711570" y="4540893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E47B9DC6-F86A-34E9-FA87-7C1D00778D1B}"/>
              </a:ext>
            </a:extLst>
          </p:cNvPr>
          <p:cNvSpPr/>
          <p:nvPr/>
        </p:nvSpPr>
        <p:spPr>
          <a:xfrm>
            <a:off x="6359388" y="4540893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D435E67D-74A2-0E6E-7078-4C5536E190AB}"/>
              </a:ext>
            </a:extLst>
          </p:cNvPr>
          <p:cNvSpPr/>
          <p:nvPr/>
        </p:nvSpPr>
        <p:spPr>
          <a:xfrm>
            <a:off x="7246067" y="3768530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在庫入力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画面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DAF453C9-C79B-0317-90F2-A6017B91E68F}"/>
              </a:ext>
            </a:extLst>
          </p:cNvPr>
          <p:cNvSpPr/>
          <p:nvPr/>
        </p:nvSpPr>
        <p:spPr>
          <a:xfrm>
            <a:off x="7246067" y="302634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在庫情報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記録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47B388C1-650D-3D0B-6653-CFBD19583F15}"/>
              </a:ext>
            </a:extLst>
          </p:cNvPr>
          <p:cNvSpPr/>
          <p:nvPr/>
        </p:nvSpPr>
        <p:spPr>
          <a:xfrm>
            <a:off x="8168223" y="3760485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表示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6" name="角丸四角形 65">
            <a:extLst>
              <a:ext uri="{FF2B5EF4-FFF2-40B4-BE49-F238E27FC236}">
                <a16:creationId xmlns:a16="http://schemas.microsoft.com/office/drawing/2014/main" id="{611F0D66-B329-09E5-CC68-4E837C7EC53B}"/>
              </a:ext>
            </a:extLst>
          </p:cNvPr>
          <p:cNvSpPr/>
          <p:nvPr/>
        </p:nvSpPr>
        <p:spPr>
          <a:xfrm>
            <a:off x="8168223" y="524934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62050FE3-D4D6-526D-8A0B-083E9453CCB8}"/>
              </a:ext>
            </a:extLst>
          </p:cNvPr>
          <p:cNvSpPr/>
          <p:nvPr/>
        </p:nvSpPr>
        <p:spPr>
          <a:xfrm>
            <a:off x="9924532" y="1561020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受け取り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8" name="角丸四角形 67">
            <a:extLst>
              <a:ext uri="{FF2B5EF4-FFF2-40B4-BE49-F238E27FC236}">
                <a16:creationId xmlns:a16="http://schemas.microsoft.com/office/drawing/2014/main" id="{1F16D54F-3F07-726F-3805-4DBAD6216548}"/>
              </a:ext>
            </a:extLst>
          </p:cNvPr>
          <p:cNvSpPr/>
          <p:nvPr/>
        </p:nvSpPr>
        <p:spPr>
          <a:xfrm>
            <a:off x="2678304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サイト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kumimoji="1"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アクセス</a:t>
            </a:r>
          </a:p>
        </p:txBody>
      </p: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0B21393C-7F45-A11E-779E-6BBCCB04D428}"/>
              </a:ext>
            </a:extLst>
          </p:cNvPr>
          <p:cNvSpPr/>
          <p:nvPr/>
        </p:nvSpPr>
        <p:spPr>
          <a:xfrm>
            <a:off x="3628949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購入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受注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0" name="角丸四角形 69">
            <a:extLst>
              <a:ext uri="{FF2B5EF4-FFF2-40B4-BE49-F238E27FC236}">
                <a16:creationId xmlns:a16="http://schemas.microsoft.com/office/drawing/2014/main" id="{0AA6061D-54C2-A860-CA16-16F9E5B3F7A4}"/>
              </a:ext>
            </a:extLst>
          </p:cNvPr>
          <p:cNvSpPr/>
          <p:nvPr/>
        </p:nvSpPr>
        <p:spPr>
          <a:xfrm>
            <a:off x="4530967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在庫確認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778F7FF5-2234-135F-5825-EBD32F791AA9}"/>
              </a:ext>
            </a:extLst>
          </p:cNvPr>
          <p:cNvSpPr/>
          <p:nvPr/>
        </p:nvSpPr>
        <p:spPr>
          <a:xfrm>
            <a:off x="5401340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74E98FEF-1581-6045-0181-CA4C8A734EEF}"/>
              </a:ext>
            </a:extLst>
          </p:cNvPr>
          <p:cNvSpPr/>
          <p:nvPr/>
        </p:nvSpPr>
        <p:spPr>
          <a:xfrm>
            <a:off x="6271713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3" name="角丸四角形 72">
            <a:extLst>
              <a:ext uri="{FF2B5EF4-FFF2-40B4-BE49-F238E27FC236}">
                <a16:creationId xmlns:a16="http://schemas.microsoft.com/office/drawing/2014/main" id="{C8AFDFD3-A3FB-28A6-2EEC-B1C45B78C07C}"/>
              </a:ext>
            </a:extLst>
          </p:cNvPr>
          <p:cNvSpPr/>
          <p:nvPr/>
        </p:nvSpPr>
        <p:spPr>
          <a:xfrm>
            <a:off x="7163446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在庫反映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4" name="角丸四角形 73">
            <a:extLst>
              <a:ext uri="{FF2B5EF4-FFF2-40B4-BE49-F238E27FC236}">
                <a16:creationId xmlns:a16="http://schemas.microsoft.com/office/drawing/2014/main" id="{7A109AAD-694B-4692-7327-2CC03AA408C0}"/>
              </a:ext>
            </a:extLst>
          </p:cNvPr>
          <p:cNvSpPr/>
          <p:nvPr/>
        </p:nvSpPr>
        <p:spPr>
          <a:xfrm>
            <a:off x="8055752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5" name="角丸四角形 74">
            <a:extLst>
              <a:ext uri="{FF2B5EF4-FFF2-40B4-BE49-F238E27FC236}">
                <a16:creationId xmlns:a16="http://schemas.microsoft.com/office/drawing/2014/main" id="{AD2A5C4B-1747-3A2D-3B97-BC3CA2704957}"/>
              </a:ext>
            </a:extLst>
          </p:cNvPr>
          <p:cNvSpPr/>
          <p:nvPr/>
        </p:nvSpPr>
        <p:spPr>
          <a:xfrm>
            <a:off x="8886759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出荷手配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6" name="角丸四角形 75">
            <a:extLst>
              <a:ext uri="{FF2B5EF4-FFF2-40B4-BE49-F238E27FC236}">
                <a16:creationId xmlns:a16="http://schemas.microsoft.com/office/drawing/2014/main" id="{1361BFE7-3B3A-B2E9-BBA3-8C821E8756B3}"/>
              </a:ext>
            </a:extLst>
          </p:cNvPr>
          <p:cNvSpPr/>
          <p:nvPr/>
        </p:nvSpPr>
        <p:spPr>
          <a:xfrm>
            <a:off x="9836880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出荷配送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C7FBE1E-1C99-9B86-1B4A-B19CE1A87907}"/>
              </a:ext>
            </a:extLst>
          </p:cNvPr>
          <p:cNvSpPr/>
          <p:nvPr/>
        </p:nvSpPr>
        <p:spPr>
          <a:xfrm>
            <a:off x="1643742" y="2923354"/>
            <a:ext cx="9436427" cy="7135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9E4A6A1-063E-52EB-5BB1-353EF846AF5D}"/>
              </a:ext>
            </a:extLst>
          </p:cNvPr>
          <p:cNvSpPr/>
          <p:nvPr/>
        </p:nvSpPr>
        <p:spPr>
          <a:xfrm>
            <a:off x="9064275" y="3159403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accent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開発すべき</a:t>
            </a:r>
            <a:r>
              <a:rPr lang="en-US" altLang="ja-JP" sz="1200" b="1" dirty="0">
                <a:solidFill>
                  <a:schemeClr val="accent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Backend</a:t>
            </a:r>
            <a:r>
              <a:rPr lang="ja-JP" altLang="en-US" sz="1200" b="1">
                <a:solidFill>
                  <a:schemeClr val="accent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機能</a:t>
            </a:r>
            <a:endParaRPr lang="en-US" altLang="ja-JP" sz="1200" b="1" dirty="0">
              <a:solidFill>
                <a:schemeClr val="accent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293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 28">
            <a:extLst>
              <a:ext uri="{FF2B5EF4-FFF2-40B4-BE49-F238E27FC236}">
                <a16:creationId xmlns:a16="http://schemas.microsoft.com/office/drawing/2014/main" id="{B629D2AF-221B-30AB-7F01-9491CD902253}"/>
              </a:ext>
            </a:extLst>
          </p:cNvPr>
          <p:cNvGraphicFramePr>
            <a:graphicFrameLocks noGrp="1"/>
          </p:cNvGraphicFramePr>
          <p:nvPr/>
        </p:nvGraphicFramePr>
        <p:xfrm>
          <a:off x="937658" y="646293"/>
          <a:ext cx="9730341" cy="5266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447">
                  <a:extLst>
                    <a:ext uri="{9D8B030D-6E8A-4147-A177-3AD203B41FA5}">
                      <a16:colId xmlns:a16="http://schemas.microsoft.com/office/drawing/2014/main" val="196849692"/>
                    </a:ext>
                  </a:extLst>
                </a:gridCol>
                <a:gridCol w="3243447">
                  <a:extLst>
                    <a:ext uri="{9D8B030D-6E8A-4147-A177-3AD203B41FA5}">
                      <a16:colId xmlns:a16="http://schemas.microsoft.com/office/drawing/2014/main" val="778969542"/>
                    </a:ext>
                  </a:extLst>
                </a:gridCol>
                <a:gridCol w="3243447">
                  <a:extLst>
                    <a:ext uri="{9D8B030D-6E8A-4147-A177-3AD203B41FA5}">
                      <a16:colId xmlns:a16="http://schemas.microsoft.com/office/drawing/2014/main" val="1599861219"/>
                    </a:ext>
                  </a:extLst>
                </a:gridCol>
              </a:tblGrid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10189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952668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986910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758930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841742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24358"/>
                  </a:ext>
                </a:extLst>
              </a:tr>
              <a:tr h="752374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982999"/>
                  </a:ext>
                </a:extLst>
              </a:tr>
            </a:tbl>
          </a:graphicData>
        </a:graphic>
      </p:graphicFrame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1D448CD-65DA-4F2F-B0B1-923421838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業務フローの可視化：サービスブループリント</a:t>
            </a:r>
            <a:endParaRPr lang="ja-JP" altLang="en-US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4D5EC48A-556B-A365-6F50-9679AF2B050A}"/>
              </a:ext>
            </a:extLst>
          </p:cNvPr>
          <p:cNvSpPr/>
          <p:nvPr/>
        </p:nvSpPr>
        <p:spPr>
          <a:xfrm>
            <a:off x="815123" y="6008857"/>
            <a:ext cx="10784997" cy="5357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kumimoji="1"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ユーザー・オペレーター・システムの役割が整理できる</a:t>
            </a:r>
            <a:endParaRPr kumimoji="1" lang="en-US" altLang="ja-JP" b="1" dirty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6" name="Picture 4" descr="ヘッドセットを付けて話すビジネスマン（男性）">
            <a:extLst>
              <a:ext uri="{FF2B5EF4-FFF2-40B4-BE49-F238E27FC236}">
                <a16:creationId xmlns:a16="http://schemas.microsoft.com/office/drawing/2014/main" id="{6D70074D-2BF9-3BF1-D8C0-11A81F16D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234" y="5203475"/>
            <a:ext cx="700654" cy="60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82E12725-52B4-0CB1-061A-245E3FF9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80" y="1457899"/>
            <a:ext cx="591963" cy="59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50C40D5C-F17E-F455-3997-3D058A0A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9" y="4507683"/>
            <a:ext cx="591964" cy="5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グラフィックス 30" descr="ノート PC 枠線">
            <a:extLst>
              <a:ext uri="{FF2B5EF4-FFF2-40B4-BE49-F238E27FC236}">
                <a16:creationId xmlns:a16="http://schemas.microsoft.com/office/drawing/2014/main" id="{49C41CEB-FD10-C5BA-CAC0-C0FEBAE6E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362" y="3664520"/>
            <a:ext cx="605608" cy="605608"/>
          </a:xfrm>
          <a:prstGeom prst="rect">
            <a:avLst/>
          </a:prstGeom>
        </p:spPr>
      </p:pic>
      <p:pic>
        <p:nvPicPr>
          <p:cNvPr id="33" name="グラフィックス 32" descr="データベース 枠線">
            <a:extLst>
              <a:ext uri="{FF2B5EF4-FFF2-40B4-BE49-F238E27FC236}">
                <a16:creationId xmlns:a16="http://schemas.microsoft.com/office/drawing/2014/main" id="{A0BC9661-68EE-44B6-286A-38B7D8C0A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6362" y="2912468"/>
            <a:ext cx="605608" cy="605608"/>
          </a:xfrm>
          <a:prstGeom prst="rect">
            <a:avLst/>
          </a:prstGeom>
        </p:spPr>
      </p:pic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7EF32C86-53D3-6924-7F36-0EC8C3B62892}"/>
              </a:ext>
            </a:extLst>
          </p:cNvPr>
          <p:cNvSpPr/>
          <p:nvPr/>
        </p:nvSpPr>
        <p:spPr>
          <a:xfrm>
            <a:off x="390460" y="1666325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ユーザー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1486897D-60DA-DDEB-67D9-AA9A6C68B25B}"/>
              </a:ext>
            </a:extLst>
          </p:cNvPr>
          <p:cNvSpPr/>
          <p:nvPr/>
        </p:nvSpPr>
        <p:spPr>
          <a:xfrm>
            <a:off x="1093124" y="3409357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Backend</a:t>
            </a: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F4203A28-221D-37D5-5F32-44A0C8A6E52A}"/>
              </a:ext>
            </a:extLst>
          </p:cNvPr>
          <p:cNvSpPr/>
          <p:nvPr/>
        </p:nvSpPr>
        <p:spPr>
          <a:xfrm>
            <a:off x="1071348" y="4127815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社内用</a:t>
            </a:r>
            <a:r>
              <a:rPr lang="en-US" altLang="ja-JP" sz="9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Frontend</a:t>
            </a:r>
          </a:p>
        </p:txBody>
      </p:sp>
      <p:pic>
        <p:nvPicPr>
          <p:cNvPr id="38" name="グラフィックス 37" descr="ノート PC 枠線">
            <a:extLst>
              <a:ext uri="{FF2B5EF4-FFF2-40B4-BE49-F238E27FC236}">
                <a16:creationId xmlns:a16="http://schemas.microsoft.com/office/drawing/2014/main" id="{202AC1B5-215F-4DF3-2E7D-0C8A05AE2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362" y="2150350"/>
            <a:ext cx="605608" cy="605608"/>
          </a:xfrm>
          <a:prstGeom prst="rect">
            <a:avLst/>
          </a:prstGeom>
        </p:spPr>
      </p:pic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BEF2BA7F-74BF-7832-2A04-A2336330B458}"/>
              </a:ext>
            </a:extLst>
          </p:cNvPr>
          <p:cNvSpPr/>
          <p:nvPr/>
        </p:nvSpPr>
        <p:spPr>
          <a:xfrm>
            <a:off x="1071348" y="2613645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EC / Frontend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786EB38E-B1F1-FE56-ED2F-834197F76DA2}"/>
              </a:ext>
            </a:extLst>
          </p:cNvPr>
          <p:cNvSpPr/>
          <p:nvPr/>
        </p:nvSpPr>
        <p:spPr>
          <a:xfrm>
            <a:off x="368077" y="4673574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工場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オペレータ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90D0F623-64F6-A5E5-97AF-7C7D45A18779}"/>
              </a:ext>
            </a:extLst>
          </p:cNvPr>
          <p:cNvSpPr/>
          <p:nvPr/>
        </p:nvSpPr>
        <p:spPr>
          <a:xfrm>
            <a:off x="368077" y="5414052"/>
            <a:ext cx="20520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Delivery</a:t>
            </a:r>
          </a:p>
          <a:p>
            <a:pPr algn="ctr"/>
            <a:r>
              <a:rPr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オペレータ</a:t>
            </a:r>
            <a:endParaRPr lang="en-US" altLang="ja-JP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0DF62AF-3682-5A57-E7B0-CABFE62260FB}"/>
              </a:ext>
            </a:extLst>
          </p:cNvPr>
          <p:cNvSpPr/>
          <p:nvPr/>
        </p:nvSpPr>
        <p:spPr>
          <a:xfrm>
            <a:off x="815123" y="2253343"/>
            <a:ext cx="828620" cy="201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28CFD794-7326-9E9A-9F08-5413AC601BA6}"/>
              </a:ext>
            </a:extLst>
          </p:cNvPr>
          <p:cNvSpPr/>
          <p:nvPr/>
        </p:nvSpPr>
        <p:spPr>
          <a:xfrm>
            <a:off x="289353" y="3159404"/>
            <a:ext cx="110088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</a:t>
            </a:r>
            <a:endParaRPr lang="en-US" altLang="ja-JP" sz="16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600" b="1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ダウン</a:t>
            </a:r>
            <a:endParaRPr lang="en-US" altLang="ja-JP" sz="1600" b="1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9C12B52A-0760-6BA4-B188-AE23C6CF947A}"/>
              </a:ext>
            </a:extLst>
          </p:cNvPr>
          <p:cNvSpPr/>
          <p:nvPr/>
        </p:nvSpPr>
        <p:spPr>
          <a:xfrm>
            <a:off x="2760925" y="151882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サイト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kumimoji="1"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アクセス</a:t>
            </a:r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BC9031C5-A2C1-E734-2522-3E02D6A5768E}"/>
              </a:ext>
            </a:extLst>
          </p:cNvPr>
          <p:cNvSpPr/>
          <p:nvPr/>
        </p:nvSpPr>
        <p:spPr>
          <a:xfrm>
            <a:off x="2748082" y="2257478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表示</a:t>
            </a:r>
            <a:endParaRPr kumimoji="1"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D1C9147A-7454-28A0-1A8A-8310E46075D2}"/>
              </a:ext>
            </a:extLst>
          </p:cNvPr>
          <p:cNvSpPr/>
          <p:nvPr/>
        </p:nvSpPr>
        <p:spPr>
          <a:xfrm>
            <a:off x="2748082" y="3029559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endParaRPr kumimoji="1"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22542CE8-3C26-2D34-CA1A-57CF468D8C2D}"/>
              </a:ext>
            </a:extLst>
          </p:cNvPr>
          <p:cNvSpPr/>
          <p:nvPr/>
        </p:nvSpPr>
        <p:spPr>
          <a:xfrm>
            <a:off x="3711570" y="151882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購入</a:t>
            </a:r>
            <a:endParaRPr kumimoji="1"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AD50E155-2BE0-3C26-F7BD-F0A7B26F082A}"/>
              </a:ext>
            </a:extLst>
          </p:cNvPr>
          <p:cNvSpPr/>
          <p:nvPr/>
        </p:nvSpPr>
        <p:spPr>
          <a:xfrm>
            <a:off x="3711570" y="2257477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購入完了画面</a:t>
            </a:r>
            <a:endParaRPr kumimoji="1"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6B072064-F00A-1EEC-5AFC-39375AA64E38}"/>
              </a:ext>
            </a:extLst>
          </p:cNvPr>
          <p:cNvSpPr/>
          <p:nvPr/>
        </p:nvSpPr>
        <p:spPr>
          <a:xfrm>
            <a:off x="3721231" y="3024780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注文情報の記録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F2DCD4F5-A67D-6E43-1D90-86746A03BC09}"/>
              </a:ext>
            </a:extLst>
          </p:cNvPr>
          <p:cNvSpPr/>
          <p:nvPr/>
        </p:nvSpPr>
        <p:spPr>
          <a:xfrm>
            <a:off x="3721231" y="3767919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62A06A09-C37B-3793-0316-D612CF8663D2}"/>
              </a:ext>
            </a:extLst>
          </p:cNvPr>
          <p:cNvSpPr/>
          <p:nvPr/>
        </p:nvSpPr>
        <p:spPr>
          <a:xfrm>
            <a:off x="7246067" y="4524111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在庫入力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DF07A965-AF2F-6093-25E0-7A43B4827D32}"/>
              </a:ext>
            </a:extLst>
          </p:cNvPr>
          <p:cNvSpPr/>
          <p:nvPr/>
        </p:nvSpPr>
        <p:spPr>
          <a:xfrm>
            <a:off x="9924532" y="5249347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4" name="角丸四角形 53">
            <a:extLst>
              <a:ext uri="{FF2B5EF4-FFF2-40B4-BE49-F238E27FC236}">
                <a16:creationId xmlns:a16="http://schemas.microsoft.com/office/drawing/2014/main" id="{7F257F16-736E-DD77-DC8D-88671DABF46E}"/>
              </a:ext>
            </a:extLst>
          </p:cNvPr>
          <p:cNvSpPr/>
          <p:nvPr/>
        </p:nvSpPr>
        <p:spPr>
          <a:xfrm>
            <a:off x="9054902" y="5249348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出荷手配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4E581B08-7418-E96D-4DDB-3059566E8EA2}"/>
              </a:ext>
            </a:extLst>
          </p:cNvPr>
          <p:cNvSpPr/>
          <p:nvPr/>
        </p:nvSpPr>
        <p:spPr>
          <a:xfrm>
            <a:off x="8168223" y="3024779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3AF1EF05-7E0D-8CF5-6C4C-525FDFC8E64E}"/>
              </a:ext>
            </a:extLst>
          </p:cNvPr>
          <p:cNvSpPr/>
          <p:nvPr/>
        </p:nvSpPr>
        <p:spPr>
          <a:xfrm>
            <a:off x="4613588" y="3024780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在庫情報確認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→なし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7" name="角丸四角形 56">
            <a:extLst>
              <a:ext uri="{FF2B5EF4-FFF2-40B4-BE49-F238E27FC236}">
                <a16:creationId xmlns:a16="http://schemas.microsoft.com/office/drawing/2014/main" id="{065A5F19-6D48-DF50-262A-C4B1D3068143}"/>
              </a:ext>
            </a:extLst>
          </p:cNvPr>
          <p:cNvSpPr/>
          <p:nvPr/>
        </p:nvSpPr>
        <p:spPr>
          <a:xfrm>
            <a:off x="5483961" y="3024780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6C3DFB4D-7336-BAFA-9BBC-7081249B94B4}"/>
              </a:ext>
            </a:extLst>
          </p:cNvPr>
          <p:cNvSpPr/>
          <p:nvPr/>
        </p:nvSpPr>
        <p:spPr>
          <a:xfrm>
            <a:off x="5483961" y="3767919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表示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9" name="角丸四角形 58">
            <a:extLst>
              <a:ext uri="{FF2B5EF4-FFF2-40B4-BE49-F238E27FC236}">
                <a16:creationId xmlns:a16="http://schemas.microsoft.com/office/drawing/2014/main" id="{BF4DE6E5-D6DA-CB75-4EB8-7F46157A2D05}"/>
              </a:ext>
            </a:extLst>
          </p:cNvPr>
          <p:cNvSpPr/>
          <p:nvPr/>
        </p:nvSpPr>
        <p:spPr>
          <a:xfrm>
            <a:off x="5483961" y="4540893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E55B38F0-0412-B8A3-20C6-F24E9F5AF781}"/>
              </a:ext>
            </a:extLst>
          </p:cNvPr>
          <p:cNvSpPr/>
          <p:nvPr/>
        </p:nvSpPr>
        <p:spPr>
          <a:xfrm>
            <a:off x="3721231" y="524934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225EE46-58EF-064F-4ECE-B8B6CE338DEB}"/>
              </a:ext>
            </a:extLst>
          </p:cNvPr>
          <p:cNvSpPr/>
          <p:nvPr/>
        </p:nvSpPr>
        <p:spPr>
          <a:xfrm>
            <a:off x="3711570" y="4540893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注文情報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E47B9DC6-F86A-34E9-FA87-7C1D00778D1B}"/>
              </a:ext>
            </a:extLst>
          </p:cNvPr>
          <p:cNvSpPr/>
          <p:nvPr/>
        </p:nvSpPr>
        <p:spPr>
          <a:xfrm>
            <a:off x="6359388" y="4540893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D435E67D-74A2-0E6E-7078-4C5536E190AB}"/>
              </a:ext>
            </a:extLst>
          </p:cNvPr>
          <p:cNvSpPr/>
          <p:nvPr/>
        </p:nvSpPr>
        <p:spPr>
          <a:xfrm>
            <a:off x="7246067" y="3768530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在庫入力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画面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DAF453C9-C79B-0317-90F2-A6017B91E68F}"/>
              </a:ext>
            </a:extLst>
          </p:cNvPr>
          <p:cNvSpPr/>
          <p:nvPr/>
        </p:nvSpPr>
        <p:spPr>
          <a:xfrm>
            <a:off x="7246067" y="3026349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在庫情報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記録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47B388C1-650D-3D0B-6653-CFBD19583F15}"/>
              </a:ext>
            </a:extLst>
          </p:cNvPr>
          <p:cNvSpPr/>
          <p:nvPr/>
        </p:nvSpPr>
        <p:spPr>
          <a:xfrm>
            <a:off x="8168223" y="3760485"/>
            <a:ext cx="678962" cy="5096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表示</a:t>
            </a:r>
            <a:endParaRPr lang="en-US" altLang="ja-JP" sz="800" dirty="0">
              <a:solidFill>
                <a:schemeClr val="bg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6" name="角丸四角形 65">
            <a:extLst>
              <a:ext uri="{FF2B5EF4-FFF2-40B4-BE49-F238E27FC236}">
                <a16:creationId xmlns:a16="http://schemas.microsoft.com/office/drawing/2014/main" id="{611F0D66-B329-09E5-CC68-4E837C7EC53B}"/>
              </a:ext>
            </a:extLst>
          </p:cNvPr>
          <p:cNvSpPr/>
          <p:nvPr/>
        </p:nvSpPr>
        <p:spPr>
          <a:xfrm>
            <a:off x="8168223" y="5249349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62050FE3-D4D6-526D-8A0B-083E9453CCB8}"/>
              </a:ext>
            </a:extLst>
          </p:cNvPr>
          <p:cNvSpPr/>
          <p:nvPr/>
        </p:nvSpPr>
        <p:spPr>
          <a:xfrm>
            <a:off x="9924532" y="1561020"/>
            <a:ext cx="678962" cy="50964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受け取り</a:t>
            </a:r>
            <a:endParaRPr lang="en-US" altLang="ja-JP" sz="800" dirty="0">
              <a:solidFill>
                <a:schemeClr val="tx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8" name="角丸四角形 67">
            <a:extLst>
              <a:ext uri="{FF2B5EF4-FFF2-40B4-BE49-F238E27FC236}">
                <a16:creationId xmlns:a16="http://schemas.microsoft.com/office/drawing/2014/main" id="{1F16D54F-3F07-726F-3805-4DBAD6216548}"/>
              </a:ext>
            </a:extLst>
          </p:cNvPr>
          <p:cNvSpPr/>
          <p:nvPr/>
        </p:nvSpPr>
        <p:spPr>
          <a:xfrm>
            <a:off x="2678304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サイト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kumimoji="1"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アクセス</a:t>
            </a:r>
          </a:p>
        </p:txBody>
      </p: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0B21393C-7F45-A11E-779E-6BBCCB04D428}"/>
              </a:ext>
            </a:extLst>
          </p:cNvPr>
          <p:cNvSpPr/>
          <p:nvPr/>
        </p:nvSpPr>
        <p:spPr>
          <a:xfrm>
            <a:off x="3628949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購入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受注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0" name="角丸四角形 69">
            <a:extLst>
              <a:ext uri="{FF2B5EF4-FFF2-40B4-BE49-F238E27FC236}">
                <a16:creationId xmlns:a16="http://schemas.microsoft.com/office/drawing/2014/main" id="{0AA6061D-54C2-A860-CA16-16F9E5B3F7A4}"/>
              </a:ext>
            </a:extLst>
          </p:cNvPr>
          <p:cNvSpPr/>
          <p:nvPr/>
        </p:nvSpPr>
        <p:spPr>
          <a:xfrm>
            <a:off x="4530967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在庫確認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778F7FF5-2234-135F-5825-EBD32F791AA9}"/>
              </a:ext>
            </a:extLst>
          </p:cNvPr>
          <p:cNvSpPr/>
          <p:nvPr/>
        </p:nvSpPr>
        <p:spPr>
          <a:xfrm>
            <a:off x="5401340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生産計画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74E98FEF-1581-6045-0181-CA4C8A734EEF}"/>
              </a:ext>
            </a:extLst>
          </p:cNvPr>
          <p:cNvSpPr/>
          <p:nvPr/>
        </p:nvSpPr>
        <p:spPr>
          <a:xfrm>
            <a:off x="6271713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生産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3" name="角丸四角形 72">
            <a:extLst>
              <a:ext uri="{FF2B5EF4-FFF2-40B4-BE49-F238E27FC236}">
                <a16:creationId xmlns:a16="http://schemas.microsoft.com/office/drawing/2014/main" id="{C8AFDFD3-A3FB-28A6-2EEC-B1C45B78C07C}"/>
              </a:ext>
            </a:extLst>
          </p:cNvPr>
          <p:cNvSpPr/>
          <p:nvPr/>
        </p:nvSpPr>
        <p:spPr>
          <a:xfrm>
            <a:off x="7163446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在庫反映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4" name="角丸四角形 73">
            <a:extLst>
              <a:ext uri="{FF2B5EF4-FFF2-40B4-BE49-F238E27FC236}">
                <a16:creationId xmlns:a16="http://schemas.microsoft.com/office/drawing/2014/main" id="{7A109AAD-694B-4692-7327-2CC03AA408C0}"/>
              </a:ext>
            </a:extLst>
          </p:cNvPr>
          <p:cNvSpPr/>
          <p:nvPr/>
        </p:nvSpPr>
        <p:spPr>
          <a:xfrm>
            <a:off x="8055752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出荷指示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5" name="角丸四角形 74">
            <a:extLst>
              <a:ext uri="{FF2B5EF4-FFF2-40B4-BE49-F238E27FC236}">
                <a16:creationId xmlns:a16="http://schemas.microsoft.com/office/drawing/2014/main" id="{AD2A5C4B-1747-3A2D-3B97-BC3CA2704957}"/>
              </a:ext>
            </a:extLst>
          </p:cNvPr>
          <p:cNvSpPr/>
          <p:nvPr/>
        </p:nvSpPr>
        <p:spPr>
          <a:xfrm>
            <a:off x="8886759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出荷手配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6" name="角丸四角形 75">
            <a:extLst>
              <a:ext uri="{FF2B5EF4-FFF2-40B4-BE49-F238E27FC236}">
                <a16:creationId xmlns:a16="http://schemas.microsoft.com/office/drawing/2014/main" id="{1361BFE7-3B3A-B2E9-BBA3-8C821E8756B3}"/>
              </a:ext>
            </a:extLst>
          </p:cNvPr>
          <p:cNvSpPr/>
          <p:nvPr/>
        </p:nvSpPr>
        <p:spPr>
          <a:xfrm>
            <a:off x="9836880" y="1053855"/>
            <a:ext cx="844204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出荷配送</a:t>
            </a:r>
            <a:endParaRPr lang="en-US" altLang="ja-JP" sz="9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11B29741-0019-C49D-6070-A3E345D211F1}"/>
              </a:ext>
            </a:extLst>
          </p:cNvPr>
          <p:cNvSpPr/>
          <p:nvPr/>
        </p:nvSpPr>
        <p:spPr>
          <a:xfrm>
            <a:off x="2627247" y="2166609"/>
            <a:ext cx="1936378" cy="2175471"/>
          </a:xfrm>
          <a:prstGeom prst="roundRect">
            <a:avLst>
              <a:gd name="adj" fmla="val 6548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0311EBCA-7F72-5694-BF94-B338C6BC8415}"/>
              </a:ext>
            </a:extLst>
          </p:cNvPr>
          <p:cNvSpPr/>
          <p:nvPr/>
        </p:nvSpPr>
        <p:spPr>
          <a:xfrm>
            <a:off x="2734602" y="2780830"/>
            <a:ext cx="1697995" cy="864743"/>
          </a:xfrm>
          <a:prstGeom prst="roundRect">
            <a:avLst/>
          </a:prstGeom>
          <a:solidFill>
            <a:srgbClr val="FFFFFF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accent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顧客接点</a:t>
            </a:r>
            <a:endParaRPr lang="en-US" altLang="ja-JP" sz="1200" b="1" dirty="0">
              <a:solidFill>
                <a:schemeClr val="accent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altLang="ja-JP" sz="600" b="1" dirty="0">
              <a:solidFill>
                <a:schemeClr val="accent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200" b="1">
                <a:solidFill>
                  <a:schemeClr val="accent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ビジネス継続のため</a:t>
            </a:r>
            <a:endParaRPr lang="en-US" altLang="ja-JP" sz="1200" b="1" dirty="0">
              <a:solidFill>
                <a:schemeClr val="accent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200" b="1">
                <a:solidFill>
                  <a:schemeClr val="accent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守るべき機能</a:t>
            </a:r>
            <a:endParaRPr lang="en-US" altLang="ja-JP" sz="1200" b="1" dirty="0">
              <a:solidFill>
                <a:schemeClr val="accent2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D3D55F7E-2B9F-1E15-F1B8-0106B431744D}"/>
              </a:ext>
            </a:extLst>
          </p:cNvPr>
          <p:cNvSpPr/>
          <p:nvPr/>
        </p:nvSpPr>
        <p:spPr>
          <a:xfrm rot="2701111">
            <a:off x="1874356" y="2226997"/>
            <a:ext cx="468000" cy="468000"/>
          </a:xfrm>
          <a:prstGeom prst="plus">
            <a:avLst>
              <a:gd name="adj" fmla="val 436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十字形 8">
            <a:extLst>
              <a:ext uri="{FF2B5EF4-FFF2-40B4-BE49-F238E27FC236}">
                <a16:creationId xmlns:a16="http://schemas.microsoft.com/office/drawing/2014/main" id="{725DEDA3-B0FC-2323-A00A-81C30D67E1D6}"/>
              </a:ext>
            </a:extLst>
          </p:cNvPr>
          <p:cNvSpPr/>
          <p:nvPr/>
        </p:nvSpPr>
        <p:spPr>
          <a:xfrm rot="2701111">
            <a:off x="1885165" y="3023783"/>
            <a:ext cx="468000" cy="468000"/>
          </a:xfrm>
          <a:prstGeom prst="plus">
            <a:avLst>
              <a:gd name="adj" fmla="val 436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十字形 9">
            <a:extLst>
              <a:ext uri="{FF2B5EF4-FFF2-40B4-BE49-F238E27FC236}">
                <a16:creationId xmlns:a16="http://schemas.microsoft.com/office/drawing/2014/main" id="{DC6E8C53-A63A-C857-5D48-ECB5916F2A46}"/>
              </a:ext>
            </a:extLst>
          </p:cNvPr>
          <p:cNvSpPr/>
          <p:nvPr/>
        </p:nvSpPr>
        <p:spPr>
          <a:xfrm rot="2701111">
            <a:off x="1885165" y="3730379"/>
            <a:ext cx="468000" cy="468000"/>
          </a:xfrm>
          <a:prstGeom prst="plus">
            <a:avLst>
              <a:gd name="adj" fmla="val 436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73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1D448CD-65DA-4F2F-B0B1-923421838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実案件での学び</a:t>
            </a:r>
            <a:endParaRPr lang="ja-JP" altLang="en-US" dirty="0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03228E5C-580B-9667-1DC4-562A8149729D}"/>
              </a:ext>
            </a:extLst>
          </p:cNvPr>
          <p:cNvSpPr/>
          <p:nvPr/>
        </p:nvSpPr>
        <p:spPr>
          <a:xfrm>
            <a:off x="703501" y="5914867"/>
            <a:ext cx="10784997" cy="5357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kumimoji="1"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「意思決定」から逆算して、必要な「可視化」</a:t>
            </a:r>
            <a:r>
              <a:rPr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を行う</a:t>
            </a:r>
            <a:endParaRPr kumimoji="1" lang="en-US" altLang="ja-JP" b="1" dirty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C3C876E-303E-AAD9-633D-BB8256F2FF22}"/>
              </a:ext>
            </a:extLst>
          </p:cNvPr>
          <p:cNvGrpSpPr/>
          <p:nvPr/>
        </p:nvGrpSpPr>
        <p:grpSpPr>
          <a:xfrm>
            <a:off x="979714" y="1029668"/>
            <a:ext cx="10395857" cy="4842886"/>
            <a:chOff x="1057248" y="1042892"/>
            <a:chExt cx="10070810" cy="4876850"/>
          </a:xfrm>
        </p:grpSpPr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9E887F13-0CB6-E16E-5D8D-1330B3DDBBA7}"/>
                </a:ext>
              </a:extLst>
            </p:cNvPr>
            <p:cNvSpPr/>
            <p:nvPr/>
          </p:nvSpPr>
          <p:spPr>
            <a:xfrm>
              <a:off x="8962925" y="1049322"/>
              <a:ext cx="2052083" cy="2994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b="1">
                  <a:solidFill>
                    <a:schemeClr val="tx2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チーム</a:t>
              </a:r>
            </a:p>
          </p:txBody>
        </p:sp>
        <p:pic>
          <p:nvPicPr>
            <p:cNvPr id="32" name="Picture 19" descr="A person in a suit and tie using a computer&#10;&#10;Description automatically generated">
              <a:extLst>
                <a:ext uri="{FF2B5EF4-FFF2-40B4-BE49-F238E27FC236}">
                  <a16:creationId xmlns:a16="http://schemas.microsoft.com/office/drawing/2014/main" id="{4F7A9A0E-E5D0-BA1D-4D24-F73302D87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917" y="1569804"/>
              <a:ext cx="1479086" cy="1475203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15549306-BA63-A60F-CBF6-A7AD8590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8744" y="4226674"/>
              <a:ext cx="1390158" cy="1278049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F4CAB5DE-CC19-71B1-E42B-77AEFB83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0165" y="1494905"/>
              <a:ext cx="1411220" cy="1663382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2A080044-824A-1700-AAD6-6EFD95EF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4353" y="4161124"/>
              <a:ext cx="1442701" cy="1382921"/>
            </a:xfrm>
            <a:prstGeom prst="rect">
              <a:avLst/>
            </a:prstGeom>
          </p:spPr>
        </p:pic>
        <p:sp>
          <p:nvSpPr>
            <p:cNvPr id="37" name="角丸四角形 36">
              <a:extLst>
                <a:ext uri="{FF2B5EF4-FFF2-40B4-BE49-F238E27FC236}">
                  <a16:creationId xmlns:a16="http://schemas.microsoft.com/office/drawing/2014/main" id="{E6CF7FAB-0000-3BB5-0C91-C127015B29E4}"/>
                </a:ext>
              </a:extLst>
            </p:cNvPr>
            <p:cNvSpPr/>
            <p:nvPr/>
          </p:nvSpPr>
          <p:spPr>
            <a:xfrm>
              <a:off x="1069202" y="1042892"/>
              <a:ext cx="2052083" cy="2994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Client</a:t>
              </a:r>
              <a:r>
                <a:rPr kumimoji="1" lang="ja-JP" altLang="en-US" sz="1200" b="1">
                  <a:solidFill>
                    <a:schemeClr val="tx2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側</a:t>
              </a:r>
            </a:p>
          </p:txBody>
        </p:sp>
        <p:sp>
          <p:nvSpPr>
            <p:cNvPr id="38" name="角丸四角形 37">
              <a:extLst>
                <a:ext uri="{FF2B5EF4-FFF2-40B4-BE49-F238E27FC236}">
                  <a16:creationId xmlns:a16="http://schemas.microsoft.com/office/drawing/2014/main" id="{3F020755-946E-CE39-D0A3-E0835E2DF2CD}"/>
                </a:ext>
              </a:extLst>
            </p:cNvPr>
            <p:cNvSpPr/>
            <p:nvPr/>
          </p:nvSpPr>
          <p:spPr>
            <a:xfrm>
              <a:off x="1069201" y="3203280"/>
              <a:ext cx="2052083" cy="2994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Biz – </a:t>
              </a:r>
              <a:r>
                <a:rPr lang="ja-JP" altLang="en-US" sz="1200" b="1">
                  <a:solidFill>
                    <a:schemeClr val="tx2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経営者</a:t>
              </a:r>
              <a:endParaRPr kumimoji="1"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39" name="角丸四角形 38">
              <a:extLst>
                <a:ext uri="{FF2B5EF4-FFF2-40B4-BE49-F238E27FC236}">
                  <a16:creationId xmlns:a16="http://schemas.microsoft.com/office/drawing/2014/main" id="{0C92167A-56E4-1383-EDED-A68F8F9F4F6B}"/>
                </a:ext>
              </a:extLst>
            </p:cNvPr>
            <p:cNvSpPr/>
            <p:nvPr/>
          </p:nvSpPr>
          <p:spPr>
            <a:xfrm>
              <a:off x="1057248" y="5620247"/>
              <a:ext cx="2052083" cy="2994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Tech – </a:t>
              </a:r>
              <a:r>
                <a:rPr lang="ja-JP" altLang="en-US" sz="1200" b="1">
                  <a:solidFill>
                    <a:schemeClr val="tx2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開発チーム</a:t>
              </a:r>
              <a:endParaRPr kumimoji="1"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0" name="角丸四角形 39">
              <a:extLst>
                <a:ext uri="{FF2B5EF4-FFF2-40B4-BE49-F238E27FC236}">
                  <a16:creationId xmlns:a16="http://schemas.microsoft.com/office/drawing/2014/main" id="{3CA42FBC-15D2-B6FF-19A4-060E342359F0}"/>
                </a:ext>
              </a:extLst>
            </p:cNvPr>
            <p:cNvSpPr/>
            <p:nvPr/>
          </p:nvSpPr>
          <p:spPr>
            <a:xfrm>
              <a:off x="8962925" y="3155877"/>
              <a:ext cx="2052083" cy="2994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Tech – </a:t>
              </a:r>
              <a:r>
                <a:rPr lang="ja-JP" altLang="en-US" sz="1200" b="1">
                  <a:solidFill>
                    <a:schemeClr val="tx2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開発者</a:t>
              </a:r>
              <a:endParaRPr kumimoji="1"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1" name="角丸四角形 40">
              <a:extLst>
                <a:ext uri="{FF2B5EF4-FFF2-40B4-BE49-F238E27FC236}">
                  <a16:creationId xmlns:a16="http://schemas.microsoft.com/office/drawing/2014/main" id="{C9389FEC-A235-038D-EC4D-4A065DF30B29}"/>
                </a:ext>
              </a:extLst>
            </p:cNvPr>
            <p:cNvSpPr/>
            <p:nvPr/>
          </p:nvSpPr>
          <p:spPr>
            <a:xfrm>
              <a:off x="9075975" y="5537267"/>
              <a:ext cx="2052083" cy="2994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Design – </a:t>
              </a:r>
              <a:r>
                <a:rPr lang="ja-JP" altLang="en-US" sz="1200" b="1">
                  <a:solidFill>
                    <a:schemeClr val="tx2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デザイナー</a:t>
              </a:r>
              <a:endParaRPr kumimoji="1" lang="ja-JP" altLang="en-US" sz="1200" b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EC351D3F-AF75-EE16-C059-D01FE6E82AC5}"/>
                </a:ext>
              </a:extLst>
            </p:cNvPr>
            <p:cNvCxnSpPr>
              <a:cxnSpLocks/>
              <a:stCxn id="35" idx="3"/>
              <a:endCxn id="32" idx="1"/>
            </p:cNvCxnSpPr>
            <p:nvPr/>
          </p:nvCxnSpPr>
          <p:spPr>
            <a:xfrm flipV="1">
              <a:off x="2811385" y="2307406"/>
              <a:ext cx="6313532" cy="19190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87247ED6-37E1-DEE9-6C16-244B96321319}"/>
                </a:ext>
              </a:extLst>
            </p:cNvPr>
            <p:cNvCxnSpPr>
              <a:cxnSpLocks/>
              <a:stCxn id="34" idx="3"/>
              <a:endCxn id="36" idx="1"/>
            </p:cNvCxnSpPr>
            <p:nvPr/>
          </p:nvCxnSpPr>
          <p:spPr>
            <a:xfrm flipV="1">
              <a:off x="2788902" y="4852585"/>
              <a:ext cx="6485451" cy="13114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94C68E13-E1F6-30CC-DE2E-B8FEBFF2E176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2811385" y="2326596"/>
              <a:ext cx="6462968" cy="2525989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15ED4C07-DC5C-4A23-985D-19CB49D9B319}"/>
                </a:ext>
              </a:extLst>
            </p:cNvPr>
            <p:cNvCxnSpPr>
              <a:cxnSpLocks/>
              <a:stCxn id="34" idx="3"/>
              <a:endCxn id="32" idx="1"/>
            </p:cNvCxnSpPr>
            <p:nvPr/>
          </p:nvCxnSpPr>
          <p:spPr>
            <a:xfrm flipV="1">
              <a:off x="2788902" y="2307406"/>
              <a:ext cx="6336015" cy="2558293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BC9C2ACA-D63B-1E3D-32CA-8AD4D41FF465}"/>
                </a:ext>
              </a:extLst>
            </p:cNvPr>
            <p:cNvCxnSpPr>
              <a:cxnSpLocks/>
              <a:stCxn id="34" idx="0"/>
              <a:endCxn id="38" idx="2"/>
            </p:cNvCxnSpPr>
            <p:nvPr/>
          </p:nvCxnSpPr>
          <p:spPr>
            <a:xfrm flipV="1">
              <a:off x="2093823" y="3502775"/>
              <a:ext cx="1420" cy="723899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B82B0D79-A84A-E998-8C80-A38EC24EDAF4}"/>
                </a:ext>
              </a:extLst>
            </p:cNvPr>
            <p:cNvCxnSpPr>
              <a:cxnSpLocks/>
              <a:stCxn id="36" idx="0"/>
              <a:endCxn id="40" idx="2"/>
            </p:cNvCxnSpPr>
            <p:nvPr/>
          </p:nvCxnSpPr>
          <p:spPr>
            <a:xfrm flipH="1" flipV="1">
              <a:off x="9988967" y="3455372"/>
              <a:ext cx="6737" cy="705752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6" name="Picture 17" descr="A person riding a rocket&#10;&#10;Description automatically generated">
            <a:extLst>
              <a:ext uri="{FF2B5EF4-FFF2-40B4-BE49-F238E27FC236}">
                <a16:creationId xmlns:a16="http://schemas.microsoft.com/office/drawing/2014/main" id="{3AAE87D2-50E8-49A9-A214-ED219E2AD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48" y="2739954"/>
            <a:ext cx="1464929" cy="1464929"/>
          </a:xfrm>
          <a:prstGeom prst="rect">
            <a:avLst/>
          </a:prstGeom>
        </p:spPr>
      </p:pic>
      <p:sp>
        <p:nvSpPr>
          <p:cNvPr id="4097" name="角丸四角形 4096">
            <a:extLst>
              <a:ext uri="{FF2B5EF4-FFF2-40B4-BE49-F238E27FC236}">
                <a16:creationId xmlns:a16="http://schemas.microsoft.com/office/drawing/2014/main" id="{A61425DE-7508-1771-AFC4-6BE4B2B4FF54}"/>
              </a:ext>
            </a:extLst>
          </p:cNvPr>
          <p:cNvSpPr/>
          <p:nvPr/>
        </p:nvSpPr>
        <p:spPr>
          <a:xfrm>
            <a:off x="4963325" y="4280034"/>
            <a:ext cx="2644173" cy="2994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Tech x Biz x Design – </a:t>
            </a:r>
            <a:r>
              <a:rPr lang="en-US" altLang="ja-JP" sz="1200" b="1" dirty="0" err="1">
                <a:solidFill>
                  <a:schemeClr val="tx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PdM</a:t>
            </a:r>
            <a:endParaRPr kumimoji="1" lang="ja-JP" altLang="en-US" sz="1200" b="1" dirty="0">
              <a:solidFill>
                <a:schemeClr val="tx2">
                  <a:lumMod val="5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101" name="三角形 4100">
            <a:extLst>
              <a:ext uri="{FF2B5EF4-FFF2-40B4-BE49-F238E27FC236}">
                <a16:creationId xmlns:a16="http://schemas.microsoft.com/office/drawing/2014/main" id="{84D2CF90-E617-173A-0873-32BB2F67DFC4}"/>
              </a:ext>
            </a:extLst>
          </p:cNvPr>
          <p:cNvSpPr/>
          <p:nvPr/>
        </p:nvSpPr>
        <p:spPr>
          <a:xfrm rot="10800000" flipV="1">
            <a:off x="5241524" y="1577174"/>
            <a:ext cx="1615195" cy="41218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3" name="角丸四角形 4102">
            <a:extLst>
              <a:ext uri="{FF2B5EF4-FFF2-40B4-BE49-F238E27FC236}">
                <a16:creationId xmlns:a16="http://schemas.microsoft.com/office/drawing/2014/main" id="{74A9FC15-D9D0-BFB8-6455-7788CD4576C5}"/>
              </a:ext>
            </a:extLst>
          </p:cNvPr>
          <p:cNvSpPr/>
          <p:nvPr/>
        </p:nvSpPr>
        <p:spPr>
          <a:xfrm>
            <a:off x="2724197" y="841756"/>
            <a:ext cx="6626639" cy="5357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向かうべき方向</a:t>
            </a:r>
            <a:r>
              <a:rPr kumimoji="1"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行うべき意思決定</a:t>
            </a:r>
            <a:endParaRPr kumimoji="1" lang="en-US" altLang="ja-JP" b="1" dirty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68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図 99">
            <a:extLst>
              <a:ext uri="{FF2B5EF4-FFF2-40B4-BE49-F238E27FC236}">
                <a16:creationId xmlns:a16="http://schemas.microsoft.com/office/drawing/2014/main" id="{42389D7C-59CD-3400-CA4C-283409B1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980" y="5094877"/>
            <a:ext cx="2758560" cy="1626510"/>
          </a:xfrm>
          <a:prstGeom prst="round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96" name="図 95">
            <a:extLst>
              <a:ext uri="{FF2B5EF4-FFF2-40B4-BE49-F238E27FC236}">
                <a16:creationId xmlns:a16="http://schemas.microsoft.com/office/drawing/2014/main" id="{C63F7C04-3568-17BD-03AF-01B41858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54" y="5027006"/>
            <a:ext cx="2796296" cy="1588558"/>
          </a:xfrm>
          <a:prstGeom prst="round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7" name="楕円 86">
            <a:extLst>
              <a:ext uri="{FF2B5EF4-FFF2-40B4-BE49-F238E27FC236}">
                <a16:creationId xmlns:a16="http://schemas.microsoft.com/office/drawing/2014/main" id="{FD3597D6-7A5C-9582-B926-286FE86F8FF3}"/>
              </a:ext>
            </a:extLst>
          </p:cNvPr>
          <p:cNvSpPr/>
          <p:nvPr/>
        </p:nvSpPr>
        <p:spPr>
          <a:xfrm>
            <a:off x="3460242" y="1351156"/>
            <a:ext cx="5271517" cy="5271517"/>
          </a:xfrm>
          <a:prstGeom prst="ellipse">
            <a:avLst/>
          </a:prstGeom>
          <a:solidFill>
            <a:srgbClr val="FFCC66">
              <a:alpha val="5098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9DAB104-B362-2BCE-52CD-172803F72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589" y="581367"/>
            <a:ext cx="11762821" cy="489099"/>
          </a:xfrm>
        </p:spPr>
        <p:txBody>
          <a:bodyPr/>
          <a:lstStyle/>
          <a:p>
            <a:pPr algn="ctr"/>
            <a:r>
              <a:rPr kumimoji="1" lang="en-US" altLang="ja-JP" sz="2400" b="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Product Manager</a:t>
            </a:r>
            <a:r>
              <a:rPr kumimoji="1" lang="ja-JP" altLang="en-US" sz="2400" b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の役割</a:t>
            </a:r>
            <a:endParaRPr kumimoji="1" lang="en-US" altLang="ja-JP" sz="2400" b="0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FC7CB38-A740-2238-970C-118B7858219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" y="19016"/>
            <a:ext cx="956930" cy="179424"/>
          </a:xfrm>
          <a:prstGeom prst="rect">
            <a:avLst/>
          </a:prstGeom>
        </p:spPr>
      </p:pic>
      <p:sp>
        <p:nvSpPr>
          <p:cNvPr id="30" name="楕円 29">
            <a:extLst>
              <a:ext uri="{FF2B5EF4-FFF2-40B4-BE49-F238E27FC236}">
                <a16:creationId xmlns:a16="http://schemas.microsoft.com/office/drawing/2014/main" id="{6F3B4C85-93E9-1724-7279-3091DF7E4B28}"/>
              </a:ext>
            </a:extLst>
          </p:cNvPr>
          <p:cNvSpPr/>
          <p:nvPr/>
        </p:nvSpPr>
        <p:spPr>
          <a:xfrm>
            <a:off x="4790694" y="1742935"/>
            <a:ext cx="2610612" cy="2610612"/>
          </a:xfrm>
          <a:prstGeom prst="ellipse">
            <a:avLst/>
          </a:prstGeom>
          <a:solidFill>
            <a:srgbClr val="0066FF">
              <a:alpha val="5098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ABDADE4D-6C6B-633D-621F-4C75F888C02E}"/>
              </a:ext>
            </a:extLst>
          </p:cNvPr>
          <p:cNvSpPr/>
          <p:nvPr/>
        </p:nvSpPr>
        <p:spPr>
          <a:xfrm>
            <a:off x="3886568" y="3207308"/>
            <a:ext cx="2610612" cy="2610612"/>
          </a:xfrm>
          <a:prstGeom prst="ellipse">
            <a:avLst/>
          </a:prstGeom>
          <a:solidFill>
            <a:srgbClr val="FF3300">
              <a:alpha val="5098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70A2A4AF-3E44-ADBB-6ED7-7F7EA10A539B}"/>
              </a:ext>
            </a:extLst>
          </p:cNvPr>
          <p:cNvSpPr/>
          <p:nvPr/>
        </p:nvSpPr>
        <p:spPr>
          <a:xfrm>
            <a:off x="5694820" y="3207308"/>
            <a:ext cx="2610612" cy="2610612"/>
          </a:xfrm>
          <a:prstGeom prst="ellipse">
            <a:avLst/>
          </a:prstGeom>
          <a:solidFill>
            <a:srgbClr val="008000">
              <a:alpha val="5098"/>
            </a:srgb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7D369744-D0FC-396A-EED2-CC9C6D6441F9}"/>
              </a:ext>
            </a:extLst>
          </p:cNvPr>
          <p:cNvSpPr/>
          <p:nvPr/>
        </p:nvSpPr>
        <p:spPr>
          <a:xfrm>
            <a:off x="5046413" y="1473633"/>
            <a:ext cx="2099174" cy="5386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ユーザに価値を提供し、</a:t>
            </a:r>
          </a:p>
          <a:p>
            <a:pPr algn="ctr"/>
            <a:r>
              <a:rPr kumimoji="1" lang="ja-JP" altLang="en-US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利益が上がるように仕組化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D06A5CBC-99FE-4C1C-AD2C-42F8066AB569}"/>
              </a:ext>
            </a:extLst>
          </p:cNvPr>
          <p:cNvSpPr/>
          <p:nvPr/>
        </p:nvSpPr>
        <p:spPr>
          <a:xfrm>
            <a:off x="2691520" y="5231854"/>
            <a:ext cx="2099174" cy="5386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ユーザーに価値を提供する</a:t>
            </a:r>
            <a:endParaRPr kumimoji="1" lang="en-US" altLang="ja-JP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ための手段を開発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67F4C88C-F5C4-E8AC-671E-E02DA33376B9}"/>
              </a:ext>
            </a:extLst>
          </p:cNvPr>
          <p:cNvSpPr/>
          <p:nvPr/>
        </p:nvSpPr>
        <p:spPr>
          <a:xfrm>
            <a:off x="7505049" y="5231854"/>
            <a:ext cx="2099174" cy="538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ユーザーが本当に求めているものを発見し、提供する形・プロセスを求める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02730E7A-BE64-325B-8E40-2B93B50BA8F4}"/>
              </a:ext>
            </a:extLst>
          </p:cNvPr>
          <p:cNvSpPr/>
          <p:nvPr/>
        </p:nvSpPr>
        <p:spPr>
          <a:xfrm>
            <a:off x="5106051" y="2401253"/>
            <a:ext cx="1979898" cy="36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  <a:latin typeface="Yu Gothic UI 本文"/>
                <a:ea typeface="Hiragino Kaku Gothic Pro W3" panose="020B0300000000000000" pitchFamily="34" charset="-128"/>
              </a:rPr>
              <a:t>Business</a:t>
            </a:r>
            <a:endParaRPr kumimoji="1" lang="ja-JP" altLang="en-US" sz="2400" b="1" dirty="0">
              <a:solidFill>
                <a:schemeClr val="accent1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D165C9F-4F40-6997-D173-32196B5D529E}"/>
              </a:ext>
            </a:extLst>
          </p:cNvPr>
          <p:cNvSpPr/>
          <p:nvPr/>
        </p:nvSpPr>
        <p:spPr>
          <a:xfrm>
            <a:off x="6421254" y="4498411"/>
            <a:ext cx="1979898" cy="36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accent6"/>
                </a:solidFill>
                <a:latin typeface="Yu Gothic UI 本文"/>
                <a:ea typeface="Hiragino Kaku Gothic Pro W3" panose="020B0300000000000000" pitchFamily="34" charset="-128"/>
              </a:rPr>
              <a:t>Creative</a:t>
            </a:r>
            <a:endParaRPr kumimoji="1" lang="ja-JP" altLang="en-US" sz="2400" b="1" dirty="0">
              <a:solidFill>
                <a:schemeClr val="accent6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ECEFB84-163E-59B3-6DA8-D5D5F3BD5D61}"/>
              </a:ext>
            </a:extLst>
          </p:cNvPr>
          <p:cNvSpPr/>
          <p:nvPr/>
        </p:nvSpPr>
        <p:spPr>
          <a:xfrm>
            <a:off x="3871241" y="4498411"/>
            <a:ext cx="1979898" cy="36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latin typeface="Yu Gothic UI 本文"/>
                <a:ea typeface="Hiragino Kaku Gothic Pro W3" panose="020B0300000000000000" pitchFamily="34" charset="-128"/>
              </a:rPr>
              <a:t>Technology</a:t>
            </a:r>
            <a:endParaRPr kumimoji="1" lang="ja-JP" altLang="en-US" sz="2400" b="1" dirty="0">
              <a:solidFill>
                <a:srgbClr val="FF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A953F093-89B5-E398-5130-18AB5F80137D}"/>
              </a:ext>
            </a:extLst>
          </p:cNvPr>
          <p:cNvSpPr/>
          <p:nvPr/>
        </p:nvSpPr>
        <p:spPr>
          <a:xfrm>
            <a:off x="6547704" y="3461499"/>
            <a:ext cx="838200" cy="254000"/>
          </a:xfrm>
          <a:prstGeom prst="roundRect">
            <a:avLst/>
          </a:prstGeom>
          <a:gradFill flip="none" rotWithShape="1">
            <a:gsLst>
              <a:gs pos="100000">
                <a:srgbClr val="4472C4"/>
              </a:gs>
              <a:gs pos="51000">
                <a:srgbClr val="4472C4"/>
              </a:gs>
              <a:gs pos="0">
                <a:srgbClr val="70AD47"/>
              </a:gs>
              <a:gs pos="50000">
                <a:srgbClr val="70AD47"/>
              </a:gs>
            </a:gsLst>
            <a:lin ang="13500000" scaled="1"/>
            <a:tileRect/>
          </a:gra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ペルソナ</a:t>
            </a:r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5218795C-9461-E9F9-6F31-8E65A5B088D4}"/>
              </a:ext>
            </a:extLst>
          </p:cNvPr>
          <p:cNvSpPr/>
          <p:nvPr/>
        </p:nvSpPr>
        <p:spPr>
          <a:xfrm>
            <a:off x="6868109" y="3909857"/>
            <a:ext cx="838200" cy="254000"/>
          </a:xfrm>
          <a:prstGeom prst="roundRect">
            <a:avLst/>
          </a:prstGeom>
          <a:gradFill flip="none" rotWithShape="1">
            <a:gsLst>
              <a:gs pos="100000">
                <a:srgbClr val="4472C4"/>
              </a:gs>
              <a:gs pos="75000">
                <a:srgbClr val="4472C4"/>
              </a:gs>
              <a:gs pos="0">
                <a:srgbClr val="70AD47"/>
              </a:gs>
              <a:gs pos="71000">
                <a:srgbClr val="70AD47"/>
              </a:gs>
            </a:gsLst>
            <a:lin ang="13500000" scaled="1"/>
            <a:tileRect/>
          </a:gra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CJM</a:t>
            </a:r>
            <a:endParaRPr lang="ja-JP" altLang="en-US" sz="1200" b="1" dirty="0">
              <a:solidFill>
                <a:srgbClr val="FFFFFF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7E4356C4-D170-750B-7F5F-533AF5A6E3CF}"/>
              </a:ext>
            </a:extLst>
          </p:cNvPr>
          <p:cNvSpPr/>
          <p:nvPr/>
        </p:nvSpPr>
        <p:spPr>
          <a:xfrm>
            <a:off x="5317987" y="2763601"/>
            <a:ext cx="1633414" cy="254000"/>
          </a:xfrm>
          <a:prstGeom prst="roundRect">
            <a:avLst/>
          </a:prstGeom>
          <a:solidFill>
            <a:schemeClr val="accent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ビジネスキャンバス</a:t>
            </a:r>
          </a:p>
        </p:txBody>
      </p:sp>
      <p:sp>
        <p:nvSpPr>
          <p:cNvPr id="84" name="四角形: 角を丸くする 83">
            <a:extLst>
              <a:ext uri="{FF2B5EF4-FFF2-40B4-BE49-F238E27FC236}">
                <a16:creationId xmlns:a16="http://schemas.microsoft.com/office/drawing/2014/main" id="{531D9A4E-B3FB-3C1B-692E-D3FD867AD7CB}"/>
              </a:ext>
            </a:extLst>
          </p:cNvPr>
          <p:cNvSpPr/>
          <p:nvPr/>
        </p:nvSpPr>
        <p:spPr>
          <a:xfrm>
            <a:off x="4448981" y="4291862"/>
            <a:ext cx="838200" cy="254000"/>
          </a:xfrm>
          <a:prstGeom prst="roundRect">
            <a:avLst/>
          </a:prstGeom>
          <a:solidFill>
            <a:srgbClr val="C00000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アーキ図</a:t>
            </a:r>
          </a:p>
        </p:txBody>
      </p:sp>
      <p:sp>
        <p:nvSpPr>
          <p:cNvPr id="85" name="四角形: 角を丸くする 84">
            <a:extLst>
              <a:ext uri="{FF2B5EF4-FFF2-40B4-BE49-F238E27FC236}">
                <a16:creationId xmlns:a16="http://schemas.microsoft.com/office/drawing/2014/main" id="{5DDE29CA-97AA-92C5-95C5-0476E0C76518}"/>
              </a:ext>
            </a:extLst>
          </p:cNvPr>
          <p:cNvSpPr/>
          <p:nvPr/>
        </p:nvSpPr>
        <p:spPr>
          <a:xfrm>
            <a:off x="5461367" y="4901912"/>
            <a:ext cx="1349929" cy="371881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50000">
                <a:srgbClr val="FF0000"/>
              </a:gs>
              <a:gs pos="50000">
                <a:srgbClr val="70AD47"/>
              </a:gs>
              <a:gs pos="100000">
                <a:srgbClr val="70AD47"/>
              </a:gs>
            </a:gsLst>
            <a:lin ang="0" scaled="1"/>
            <a:tileRect/>
          </a:gra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サービス</a:t>
            </a:r>
            <a:endParaRPr kumimoji="1" lang="en-US" altLang="ja-JP" sz="1200" b="1" dirty="0">
              <a:solidFill>
                <a:srgbClr val="FFFFFF"/>
              </a:solidFill>
              <a:latin typeface="Yu Gothic UI 本文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ブループリント</a:t>
            </a:r>
          </a:p>
        </p:txBody>
      </p:sp>
      <p:sp>
        <p:nvSpPr>
          <p:cNvPr id="86" name="四角形: 角を丸くする 85">
            <a:extLst>
              <a:ext uri="{FF2B5EF4-FFF2-40B4-BE49-F238E27FC236}">
                <a16:creationId xmlns:a16="http://schemas.microsoft.com/office/drawing/2014/main" id="{FEE95932-C2FE-0CD3-68E3-46CF5EA8CA02}"/>
              </a:ext>
            </a:extLst>
          </p:cNvPr>
          <p:cNvSpPr/>
          <p:nvPr/>
        </p:nvSpPr>
        <p:spPr>
          <a:xfrm>
            <a:off x="4883484" y="3461499"/>
            <a:ext cx="838200" cy="2540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50000">
                <a:srgbClr val="FF0000"/>
              </a:gs>
              <a:gs pos="50000">
                <a:srgbClr val="4472C4"/>
              </a:gs>
              <a:gs pos="100000">
                <a:srgbClr val="4472C4"/>
              </a:gs>
            </a:gsLst>
            <a:lin ang="18900000" scaled="1"/>
            <a:tileRect/>
          </a:gra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ER</a:t>
            </a:r>
            <a:r>
              <a:rPr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図</a:t>
            </a:r>
            <a:endParaRPr kumimoji="1" lang="ja-JP" altLang="en-US" sz="1200" b="1" dirty="0">
              <a:solidFill>
                <a:srgbClr val="FFFFFF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1BDFBDFC-66C9-CF31-6713-BF78BB553750}"/>
              </a:ext>
            </a:extLst>
          </p:cNvPr>
          <p:cNvSpPr/>
          <p:nvPr/>
        </p:nvSpPr>
        <p:spPr>
          <a:xfrm>
            <a:off x="1361068" y="1489751"/>
            <a:ext cx="2099174" cy="53860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“</a:t>
            </a:r>
            <a:r>
              <a:rPr kumimoji="1" lang="en-US" altLang="ja-JP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Product</a:t>
            </a:r>
            <a:r>
              <a:rPr kumimoji="1" lang="ja-JP" altLang="en-US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”を時系列で</a:t>
            </a:r>
            <a:r>
              <a:rPr kumimoji="1" lang="en-US" altLang="ja-JP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Management</a:t>
            </a:r>
            <a:r>
              <a:rPr kumimoji="1" lang="ja-JP" altLang="en-US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する役割</a:t>
            </a:r>
            <a:endParaRPr kumimoji="1" lang="en-US" altLang="ja-JP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FD191243-7756-86D8-EFC9-D9A39A6B5960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2410655" y="2028355"/>
            <a:ext cx="1237801" cy="989246"/>
          </a:xfrm>
          <a:prstGeom prst="straightConnector1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C5EED553-F55A-04EE-15CB-AA6A14E04612}"/>
              </a:ext>
            </a:extLst>
          </p:cNvPr>
          <p:cNvSpPr/>
          <p:nvPr/>
        </p:nvSpPr>
        <p:spPr>
          <a:xfrm>
            <a:off x="1093032" y="1103224"/>
            <a:ext cx="2635245" cy="36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accent4">
                    <a:lumMod val="7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Product Manager</a:t>
            </a:r>
            <a:endParaRPr kumimoji="1" lang="ja-JP" altLang="en-US" sz="2400" b="1" dirty="0">
              <a:solidFill>
                <a:schemeClr val="accent4">
                  <a:lumMod val="75000"/>
                </a:schemeClr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3D97262D-7A3E-B5E3-9AD9-B3BD85102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047" y="1191268"/>
            <a:ext cx="2716765" cy="1522018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7D4DCCD-5A26-C8E4-1F8B-C55CAB35762E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7287209" y="1952277"/>
            <a:ext cx="1598838" cy="58565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C0574FBF-1CD1-B8F9-C960-1FDF63F28026}"/>
              </a:ext>
            </a:extLst>
          </p:cNvPr>
          <p:cNvSpPr/>
          <p:nvPr/>
        </p:nvSpPr>
        <p:spPr>
          <a:xfrm>
            <a:off x="5543237" y="3798390"/>
            <a:ext cx="1182914" cy="413308"/>
          </a:xfrm>
          <a:prstGeom prst="roundRect">
            <a:avLst/>
          </a:prstGeom>
          <a:solidFill>
            <a:srgbClr val="FFFFFF">
              <a:alpha val="6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110" name="四角形: 角を丸くする 109">
            <a:extLst>
              <a:ext uri="{FF2B5EF4-FFF2-40B4-BE49-F238E27FC236}">
                <a16:creationId xmlns:a16="http://schemas.microsoft.com/office/drawing/2014/main" id="{BA3AB042-DC35-E906-C3CE-DB2BF7522492}"/>
              </a:ext>
            </a:extLst>
          </p:cNvPr>
          <p:cNvSpPr/>
          <p:nvPr/>
        </p:nvSpPr>
        <p:spPr>
          <a:xfrm>
            <a:off x="5520014" y="3801509"/>
            <a:ext cx="1229360" cy="362348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accent4">
                    <a:lumMod val="7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Product</a:t>
            </a:r>
            <a:endParaRPr kumimoji="1" lang="ja-JP" altLang="en-US" sz="2400" b="1" dirty="0">
              <a:solidFill>
                <a:schemeClr val="accent4">
                  <a:lumMod val="75000"/>
                </a:schemeClr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pic>
        <p:nvPicPr>
          <p:cNvPr id="113" name="グラフィックス 112" descr="男性のプロフィール">
            <a:extLst>
              <a:ext uri="{FF2B5EF4-FFF2-40B4-BE49-F238E27FC236}">
                <a16:creationId xmlns:a16="http://schemas.microsoft.com/office/drawing/2014/main" id="{64275CE1-1B52-2819-EB7C-20E64C62A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4794" y="4795948"/>
            <a:ext cx="426575" cy="426575"/>
          </a:xfrm>
          <a:prstGeom prst="rect">
            <a:avLst/>
          </a:prstGeom>
        </p:spPr>
      </p:pic>
      <p:pic>
        <p:nvPicPr>
          <p:cNvPr id="115" name="グラフィックス 114" descr="女性のプロフィール">
            <a:extLst>
              <a:ext uri="{FF2B5EF4-FFF2-40B4-BE49-F238E27FC236}">
                <a16:creationId xmlns:a16="http://schemas.microsoft.com/office/drawing/2014/main" id="{32594F0C-FC86-80AA-3A32-09CC52550D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2712" y="2089179"/>
            <a:ext cx="426575" cy="426575"/>
          </a:xfrm>
          <a:prstGeom prst="rect">
            <a:avLst/>
          </a:prstGeom>
        </p:spPr>
      </p:pic>
      <p:pic>
        <p:nvPicPr>
          <p:cNvPr id="117" name="グラフィックス 116" descr="男子生徒">
            <a:extLst>
              <a:ext uri="{FF2B5EF4-FFF2-40B4-BE49-F238E27FC236}">
                <a16:creationId xmlns:a16="http://schemas.microsoft.com/office/drawing/2014/main" id="{ADF5E6F2-B799-995D-7CE5-88FA35F179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88019" y="4795948"/>
            <a:ext cx="426575" cy="426575"/>
          </a:xfrm>
          <a:prstGeom prst="rect">
            <a:avLst/>
          </a:prstGeom>
        </p:spPr>
      </p:pic>
      <p:pic>
        <p:nvPicPr>
          <p:cNvPr id="119" name="グラフィックス 118" descr="ユーザー">
            <a:extLst>
              <a:ext uri="{FF2B5EF4-FFF2-40B4-BE49-F238E27FC236}">
                <a16:creationId xmlns:a16="http://schemas.microsoft.com/office/drawing/2014/main" id="{43C771A1-B74D-B9CD-B7C4-7CDE0CC61C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7367" y="2083359"/>
            <a:ext cx="426575" cy="42657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13AC4B-3F2B-4F61-9EE4-4A270A5CDAE5}"/>
              </a:ext>
            </a:extLst>
          </p:cNvPr>
          <p:cNvSpPr/>
          <p:nvPr/>
        </p:nvSpPr>
        <p:spPr>
          <a:xfrm>
            <a:off x="0" y="0"/>
            <a:ext cx="1905000" cy="254000"/>
          </a:xfrm>
          <a:prstGeom prst="rect">
            <a:avLst/>
          </a:prstGeom>
          <a:solidFill>
            <a:srgbClr val="A5A5A5"/>
          </a:solidFill>
          <a:ln w="63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rgbClr val="767171"/>
                </a:solidFill>
                <a:latin typeface="Yu Gothic UI 本文"/>
                <a:ea typeface="Hiragino Kaku Gothic Pro W3" panose="020B0300000000000000" pitchFamily="34" charset="-128"/>
              </a:rPr>
              <a:t>Step3-1</a:t>
            </a:r>
            <a:r>
              <a:rPr kumimoji="1" lang="ja-JP" altLang="en-US" sz="1200" b="1" dirty="0">
                <a:solidFill>
                  <a:srgbClr val="767171"/>
                </a:solidFill>
                <a:latin typeface="Yu Gothic UI 本文"/>
                <a:ea typeface="Hiragino Kaku Gothic Pro W3" panose="020B0300000000000000" pitchFamily="34" charset="-128"/>
              </a:rPr>
              <a:t>資料から抜粋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196138B-3482-01C6-03D9-A0E4A7D20E7F}"/>
              </a:ext>
            </a:extLst>
          </p:cNvPr>
          <p:cNvSpPr/>
          <p:nvPr/>
        </p:nvSpPr>
        <p:spPr>
          <a:xfrm>
            <a:off x="5455642" y="5327338"/>
            <a:ext cx="1349929" cy="371881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50000">
                <a:srgbClr val="FF0000"/>
              </a:gs>
              <a:gs pos="50000">
                <a:srgbClr val="70AD47"/>
              </a:gs>
              <a:gs pos="100000">
                <a:srgbClr val="70AD47"/>
              </a:gs>
            </a:gsLst>
            <a:lin ang="0" scaled="1"/>
            <a:tileRect/>
          </a:gra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ユーザー</a:t>
            </a:r>
            <a:endParaRPr lang="en-US" altLang="ja-JP" sz="1200" b="1" dirty="0">
              <a:solidFill>
                <a:srgbClr val="FFFFFF"/>
              </a:solidFill>
              <a:latin typeface="Yu Gothic UI 本文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418443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62E9F8F-7AF4-3F5E-2933-245009D6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8337"/>
            <a:ext cx="12202010" cy="81346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A7FF4F-9074-1E0C-DD27-9C98F320E8E4}"/>
              </a:ext>
            </a:extLst>
          </p:cNvPr>
          <p:cNvSpPr/>
          <p:nvPr/>
        </p:nvSpPr>
        <p:spPr>
          <a:xfrm>
            <a:off x="1" y="0"/>
            <a:ext cx="1220201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9D1FB90-7A6A-F162-5E3A-7286D441D15A}"/>
              </a:ext>
            </a:extLst>
          </p:cNvPr>
          <p:cNvSpPr txBox="1"/>
          <p:nvPr/>
        </p:nvSpPr>
        <p:spPr>
          <a:xfrm>
            <a:off x="987764" y="2479939"/>
            <a:ext cx="10216471" cy="20973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altLang="ja-JP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Light" panose="020B0300000000000000" pitchFamily="50" charset="-128"/>
                <a:ea typeface="Yu Gothic UI Light" panose="020B0300000000000000" pitchFamily="50" charset="-128"/>
                <a:cs typeface="Roboto" panose="02000000000000000000" pitchFamily="2" charset="0"/>
              </a:rPr>
              <a:t>Challenge 5</a:t>
            </a:r>
          </a:p>
          <a:p>
            <a:pPr algn="ctr">
              <a:spcBef>
                <a:spcPts val="200"/>
              </a:spcBef>
            </a:pPr>
            <a:r>
              <a:rPr lang="ja-JP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Light" panose="020B0300000000000000" pitchFamily="50" charset="-128"/>
                <a:ea typeface="Yu Gothic UI Light" panose="020B0300000000000000" pitchFamily="50" charset="-128"/>
                <a:cs typeface="Roboto" panose="02000000000000000000" pitchFamily="2" charset="0"/>
              </a:rPr>
              <a:t>ユーザーストーリー</a:t>
            </a:r>
            <a:endParaRPr lang="en-US" altLang="ja-JP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Light" panose="020B0300000000000000" pitchFamily="50" charset="-128"/>
              <a:ea typeface="Yu Gothic UI Light" panose="020B0300000000000000" pitchFamily="50" charset="-128"/>
              <a:cs typeface="Roboto" panose="02000000000000000000" pitchFamily="2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CCBAB37-0780-E356-DD43-7B9639B47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82" y="787762"/>
            <a:ext cx="2751837" cy="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78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D04E67B-066C-2D08-AED1-0F696B7CE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ユーザーストーリーマッピングとは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7BAD6E-9D1E-EAE4-E2A8-1BDEA593113D}"/>
              </a:ext>
            </a:extLst>
          </p:cNvPr>
          <p:cNvSpPr txBox="1"/>
          <p:nvPr/>
        </p:nvSpPr>
        <p:spPr>
          <a:xfrm>
            <a:off x="214589" y="953467"/>
            <a:ext cx="11762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ユーザーがサービスを使用する際の体験を視覚的に整理し、全体像を把握しやすくするための手法。主に機能開発やプロダクト設計の際に用いられ、優先順位を付けたり、必要な機能を確認したりするのに役立つ。</a:t>
            </a:r>
            <a:endParaRPr lang="en-US" altLang="ja-JP" dirty="0"/>
          </a:p>
          <a:p>
            <a:r>
              <a:rPr lang="ja-JP" altLang="en-US" dirty="0"/>
              <a:t>　→</a:t>
            </a:r>
            <a:r>
              <a:rPr lang="ja-JP" altLang="en-US" b="1" dirty="0">
                <a:solidFill>
                  <a:srgbClr val="C00000"/>
                </a:solidFill>
              </a:rPr>
              <a:t>今回は</a:t>
            </a:r>
            <a:r>
              <a:rPr lang="en-US" altLang="ja-JP" b="1" dirty="0">
                <a:solidFill>
                  <a:srgbClr val="C00000"/>
                </a:solidFill>
              </a:rPr>
              <a:t>MVP</a:t>
            </a:r>
            <a:r>
              <a:rPr lang="ja-JP" altLang="en-US" b="1" dirty="0">
                <a:solidFill>
                  <a:srgbClr val="C00000"/>
                </a:solidFill>
              </a:rPr>
              <a:t>作成範囲の選定に使いましょう！</a:t>
            </a:r>
            <a:endParaRPr kumimoji="1" lang="ja-JP" altLang="en-US" b="1" dirty="0">
              <a:solidFill>
                <a:srgbClr val="C0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7A228FFB-F497-BF49-4B44-8D3284132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7198"/>
              </p:ext>
            </p:extLst>
          </p:nvPr>
        </p:nvGraphicFramePr>
        <p:xfrm>
          <a:off x="2031999" y="2365896"/>
          <a:ext cx="7916673" cy="368883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83649">
                  <a:extLst>
                    <a:ext uri="{9D8B030D-6E8A-4147-A177-3AD203B41FA5}">
                      <a16:colId xmlns:a16="http://schemas.microsoft.com/office/drawing/2014/main" val="1291936742"/>
                    </a:ext>
                  </a:extLst>
                </a:gridCol>
                <a:gridCol w="5033024">
                  <a:extLst>
                    <a:ext uri="{9D8B030D-6E8A-4147-A177-3AD203B41FA5}">
                      <a16:colId xmlns:a16="http://schemas.microsoft.com/office/drawing/2014/main" val="4233669094"/>
                    </a:ext>
                  </a:extLst>
                </a:gridCol>
              </a:tblGrid>
              <a:tr h="418261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アクション／タスク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lt"/>
                        </a:rPr>
                        <a:t>タグ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12358"/>
                  </a:ext>
                </a:extLst>
              </a:tr>
              <a:tr h="734622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400" dirty="0"/>
                        <a:t>ストーリーの流れ</a:t>
                      </a:r>
                      <a:endParaRPr lang="en-US" altLang="ja-JP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/>
                        <a:t>カスタマーのアクション</a:t>
                      </a:r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5265525"/>
                  </a:ext>
                </a:extLst>
              </a:tr>
              <a:tr h="126797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/>
                        <a:t>タスク</a:t>
                      </a:r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/>
                        <a:t>ストーリー（アクション）を実現する際に、ユーザーが実際に行うタスク</a:t>
                      </a:r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0094538"/>
                  </a:ext>
                </a:extLst>
              </a:tr>
              <a:tr h="126797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/>
                        <a:t>機能</a:t>
                      </a:r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/>
                        <a:t>ユーザーの１タスクを行うのに必要な機能。</a:t>
                      </a:r>
                      <a:endParaRPr kumimoji="1" lang="en-US" altLang="ja-JP" sz="1400" dirty="0"/>
                    </a:p>
                    <a:p>
                      <a:pPr algn="l"/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タスク内では優先順位をつける。</a:t>
                      </a:r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12130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12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CFDD17E-2117-AFC0-2EAB-E604CD7C87AE}"/>
              </a:ext>
            </a:extLst>
          </p:cNvPr>
          <p:cNvSpPr/>
          <p:nvPr/>
        </p:nvSpPr>
        <p:spPr>
          <a:xfrm>
            <a:off x="-23978" y="0"/>
            <a:ext cx="12215977" cy="6858000"/>
          </a:xfrm>
          <a:prstGeom prst="rect">
            <a:avLst/>
          </a:prstGeom>
          <a:solidFill>
            <a:srgbClr val="92B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" name="テキスト プレースホルダー 1">
            <a:extLst>
              <a:ext uri="{FF2B5EF4-FFF2-40B4-BE49-F238E27FC236}">
                <a16:creationId xmlns:a16="http://schemas.microsoft.com/office/drawing/2014/main" id="{C472144F-DA16-28B2-D756-B12AE329D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724" y="296613"/>
            <a:ext cx="11762821" cy="489099"/>
          </a:xfrm>
        </p:spPr>
        <p:txBody>
          <a:bodyPr lIns="91440" tIns="45720" rIns="91440" bIns="45720" anchor="t"/>
          <a:lstStyle/>
          <a:p>
            <a:pPr algn="ctr"/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ユーザーストーリー テンプレート（例）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4B4252-D1D9-B0BA-B47B-015A7F226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69167"/>
              </p:ext>
            </p:extLst>
          </p:nvPr>
        </p:nvGraphicFramePr>
        <p:xfrm>
          <a:off x="180724" y="688932"/>
          <a:ext cx="11835067" cy="605007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05139">
                  <a:extLst>
                    <a:ext uri="{9D8B030D-6E8A-4147-A177-3AD203B41FA5}">
                      <a16:colId xmlns:a16="http://schemas.microsoft.com/office/drawing/2014/main" val="1184435700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19009147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158344635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948491974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34865250"/>
                    </a:ext>
                  </a:extLst>
                </a:gridCol>
              </a:tblGrid>
              <a:tr h="278344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時間軸</a:t>
                      </a:r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73149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ストーリーの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流れ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774135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タスク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1259"/>
                  </a:ext>
                </a:extLst>
              </a:tr>
              <a:tr h="2885864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　機能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64332"/>
                  </a:ext>
                </a:extLst>
              </a:tr>
            </a:tbl>
          </a:graphicData>
        </a:graphic>
      </p:graphicFrame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C0C6BB4-B155-D2A3-B856-489394E03D57}"/>
              </a:ext>
            </a:extLst>
          </p:cNvPr>
          <p:cNvGrpSpPr/>
          <p:nvPr/>
        </p:nvGrpSpPr>
        <p:grpSpPr>
          <a:xfrm>
            <a:off x="1331856" y="1171768"/>
            <a:ext cx="9658873" cy="4473265"/>
            <a:chOff x="1331856" y="1171768"/>
            <a:chExt cx="5392803" cy="447326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7874869-37E9-84AD-524E-C0DA34E26E4E}"/>
                </a:ext>
              </a:extLst>
            </p:cNvPr>
            <p:cNvSpPr/>
            <p:nvPr/>
          </p:nvSpPr>
          <p:spPr>
            <a:xfrm>
              <a:off x="13318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3593C29-4EA1-6BFB-2A9C-10E444187885}"/>
                </a:ext>
              </a:extLst>
            </p:cNvPr>
            <p:cNvSpPr/>
            <p:nvPr/>
          </p:nvSpPr>
          <p:spPr>
            <a:xfrm>
              <a:off x="13318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A9D209-C12A-245E-1900-3A0EE6C0D773}"/>
                </a:ext>
              </a:extLst>
            </p:cNvPr>
            <p:cNvSpPr/>
            <p:nvPr/>
          </p:nvSpPr>
          <p:spPr>
            <a:xfrm>
              <a:off x="1331856" y="4000635"/>
              <a:ext cx="687003" cy="7200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0191E6A-D2F8-BB21-C124-7F951ABE1F5A}"/>
                </a:ext>
              </a:extLst>
            </p:cNvPr>
            <p:cNvSpPr/>
            <p:nvPr/>
          </p:nvSpPr>
          <p:spPr>
            <a:xfrm>
              <a:off x="1351932" y="4877376"/>
              <a:ext cx="687003" cy="7200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19C0336-546C-0182-14A2-30A203055F96}"/>
                </a:ext>
              </a:extLst>
            </p:cNvPr>
            <p:cNvSpPr/>
            <p:nvPr/>
          </p:nvSpPr>
          <p:spPr>
            <a:xfrm>
              <a:off x="21161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05785C-23FC-A5C0-C556-A006ED9BE67C}"/>
                </a:ext>
              </a:extLst>
            </p:cNvPr>
            <p:cNvSpPr/>
            <p:nvPr/>
          </p:nvSpPr>
          <p:spPr>
            <a:xfrm>
              <a:off x="21161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E2E4ACA-0763-A797-B13F-6432FB22FE16}"/>
                </a:ext>
              </a:extLst>
            </p:cNvPr>
            <p:cNvSpPr/>
            <p:nvPr/>
          </p:nvSpPr>
          <p:spPr>
            <a:xfrm>
              <a:off x="2116156" y="4000635"/>
              <a:ext cx="687003" cy="7200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23DEF0B-3904-E3E6-F8AB-8611E06711E3}"/>
                </a:ext>
              </a:extLst>
            </p:cNvPr>
            <p:cNvSpPr/>
            <p:nvPr/>
          </p:nvSpPr>
          <p:spPr>
            <a:xfrm>
              <a:off x="2116156" y="4877376"/>
              <a:ext cx="687003" cy="7200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DA19C59-0BCB-8C3A-3E4F-6B900AD9002A}"/>
                </a:ext>
              </a:extLst>
            </p:cNvPr>
            <p:cNvSpPr/>
            <p:nvPr/>
          </p:nvSpPr>
          <p:spPr>
            <a:xfrm>
              <a:off x="29004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9904313-120A-17A8-3EB6-D1809D63763D}"/>
                </a:ext>
              </a:extLst>
            </p:cNvPr>
            <p:cNvSpPr/>
            <p:nvPr/>
          </p:nvSpPr>
          <p:spPr>
            <a:xfrm>
              <a:off x="29004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18B9ED-2F4F-0E7A-CD54-0F527671388D}"/>
                </a:ext>
              </a:extLst>
            </p:cNvPr>
            <p:cNvSpPr/>
            <p:nvPr/>
          </p:nvSpPr>
          <p:spPr>
            <a:xfrm>
              <a:off x="2900456" y="4047132"/>
              <a:ext cx="687003" cy="7200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31BE307-658A-9DAE-5DD2-6F9408653470}"/>
                </a:ext>
              </a:extLst>
            </p:cNvPr>
            <p:cNvSpPr/>
            <p:nvPr/>
          </p:nvSpPr>
          <p:spPr>
            <a:xfrm>
              <a:off x="2900456" y="4925033"/>
              <a:ext cx="687003" cy="7200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D8379B-A104-1AFD-129A-0ED5CB51EB44}"/>
                </a:ext>
              </a:extLst>
            </p:cNvPr>
            <p:cNvSpPr/>
            <p:nvPr/>
          </p:nvSpPr>
          <p:spPr>
            <a:xfrm>
              <a:off x="36847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9E3FFD9-6C0C-57E8-5792-0F7AD6F47B43}"/>
                </a:ext>
              </a:extLst>
            </p:cNvPr>
            <p:cNvSpPr/>
            <p:nvPr/>
          </p:nvSpPr>
          <p:spPr>
            <a:xfrm>
              <a:off x="36847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EA85611-16F9-652C-B991-AFCD7B3BD65C}"/>
                </a:ext>
              </a:extLst>
            </p:cNvPr>
            <p:cNvSpPr/>
            <p:nvPr/>
          </p:nvSpPr>
          <p:spPr>
            <a:xfrm>
              <a:off x="3689553" y="4047132"/>
              <a:ext cx="687003" cy="7200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AEDD218-BDC5-62F7-2E78-B82E0B2B76CB}"/>
                </a:ext>
              </a:extLst>
            </p:cNvPr>
            <p:cNvSpPr/>
            <p:nvPr/>
          </p:nvSpPr>
          <p:spPr>
            <a:xfrm>
              <a:off x="44690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792B21-1593-9D1B-BD23-48AB366443FA}"/>
                </a:ext>
              </a:extLst>
            </p:cNvPr>
            <p:cNvSpPr/>
            <p:nvPr/>
          </p:nvSpPr>
          <p:spPr>
            <a:xfrm>
              <a:off x="44690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56E3DF6-7AFA-26B2-358D-B81060F0BFF0}"/>
                </a:ext>
              </a:extLst>
            </p:cNvPr>
            <p:cNvSpPr/>
            <p:nvPr/>
          </p:nvSpPr>
          <p:spPr>
            <a:xfrm>
              <a:off x="4469056" y="4043592"/>
              <a:ext cx="687003" cy="7200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E40E1A8-2CA9-B14B-0442-4AB6FE0F93EC}"/>
                </a:ext>
              </a:extLst>
            </p:cNvPr>
            <p:cNvSpPr/>
            <p:nvPr/>
          </p:nvSpPr>
          <p:spPr>
            <a:xfrm>
              <a:off x="4469056" y="4924304"/>
              <a:ext cx="687003" cy="7200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8FE8742-C7C5-34D6-2E3B-8218EC32A28B}"/>
                </a:ext>
              </a:extLst>
            </p:cNvPr>
            <p:cNvSpPr/>
            <p:nvPr/>
          </p:nvSpPr>
          <p:spPr>
            <a:xfrm>
              <a:off x="52533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CF89FB2-839D-BDB5-A62E-F3DB994653FB}"/>
                </a:ext>
              </a:extLst>
            </p:cNvPr>
            <p:cNvSpPr/>
            <p:nvPr/>
          </p:nvSpPr>
          <p:spPr>
            <a:xfrm>
              <a:off x="52533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EF4C56F-898D-E109-2298-218B09E1075B}"/>
                </a:ext>
              </a:extLst>
            </p:cNvPr>
            <p:cNvSpPr/>
            <p:nvPr/>
          </p:nvSpPr>
          <p:spPr>
            <a:xfrm>
              <a:off x="60376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C5E625C-7312-AD3C-571F-3AAF5EE87BB2}"/>
                </a:ext>
              </a:extLst>
            </p:cNvPr>
            <p:cNvSpPr/>
            <p:nvPr/>
          </p:nvSpPr>
          <p:spPr>
            <a:xfrm>
              <a:off x="60376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</p:grpSp>
      <p:sp>
        <p:nvSpPr>
          <p:cNvPr id="60" name="Arrow: Left 59">
            <a:extLst>
              <a:ext uri="{FF2B5EF4-FFF2-40B4-BE49-F238E27FC236}">
                <a16:creationId xmlns:a16="http://schemas.microsoft.com/office/drawing/2014/main" id="{3B77D7C8-197E-6174-FAFA-AE4F602FA9D6}"/>
              </a:ext>
            </a:extLst>
          </p:cNvPr>
          <p:cNvSpPr/>
          <p:nvPr/>
        </p:nvSpPr>
        <p:spPr>
          <a:xfrm>
            <a:off x="11241570" y="2106266"/>
            <a:ext cx="735093" cy="586405"/>
          </a:xfrm>
          <a:prstGeom prst="leftArrow">
            <a:avLst>
              <a:gd name="adj1" fmla="val 50000"/>
              <a:gd name="adj2" fmla="val 3626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</a:t>
            </a:r>
            <a:r>
              <a:rPr lang="ja-JP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の体験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C969A9F2-CA54-516E-A037-A9DAB25B7A43}"/>
              </a:ext>
            </a:extLst>
          </p:cNvPr>
          <p:cNvSpPr/>
          <p:nvPr/>
        </p:nvSpPr>
        <p:spPr>
          <a:xfrm>
            <a:off x="11241570" y="4997364"/>
            <a:ext cx="735093" cy="586405"/>
          </a:xfrm>
          <a:prstGeom prst="leftArrow">
            <a:avLst>
              <a:gd name="adj1" fmla="val 50000"/>
              <a:gd name="adj2" fmla="val 40493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内部的な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やりとり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672B82E-4C33-71DD-9749-1020423E1FB4}"/>
              </a:ext>
            </a:extLst>
          </p:cNvPr>
          <p:cNvSpPr/>
          <p:nvPr/>
        </p:nvSpPr>
        <p:spPr>
          <a:xfrm>
            <a:off x="176208" y="1038343"/>
            <a:ext cx="11026233" cy="270318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BED6FD3-908E-DE12-D674-33B4278C1A90}"/>
              </a:ext>
            </a:extLst>
          </p:cNvPr>
          <p:cNvSpPr/>
          <p:nvPr/>
        </p:nvSpPr>
        <p:spPr>
          <a:xfrm>
            <a:off x="160467" y="757447"/>
            <a:ext cx="4758373" cy="280895"/>
          </a:xfrm>
          <a:prstGeom prst="rect">
            <a:avLst/>
          </a:prstGeom>
          <a:solidFill>
            <a:srgbClr val="C00000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カスタマージャーニー・アクション　もしくはちょっと細かく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8CE435EB-92CE-CF7C-376B-59E338AF7674}"/>
              </a:ext>
            </a:extLst>
          </p:cNvPr>
          <p:cNvCxnSpPr>
            <a:cxnSpLocks/>
          </p:cNvCxnSpPr>
          <p:nvPr/>
        </p:nvCxnSpPr>
        <p:spPr>
          <a:xfrm flipV="1">
            <a:off x="989558" y="4141478"/>
            <a:ext cx="0" cy="23087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EE5186E-68DB-A965-5757-7B6666FED0BA}"/>
              </a:ext>
            </a:extLst>
          </p:cNvPr>
          <p:cNvSpPr txBox="1"/>
          <p:nvPr/>
        </p:nvSpPr>
        <p:spPr>
          <a:xfrm>
            <a:off x="601090" y="3916820"/>
            <a:ext cx="643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>
                <a:solidFill>
                  <a:srgbClr val="525252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優先度高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89DC7B5-6C35-8B6E-7F3C-384DE8E05F06}"/>
              </a:ext>
            </a:extLst>
          </p:cNvPr>
          <p:cNvSpPr txBox="1"/>
          <p:nvPr/>
        </p:nvSpPr>
        <p:spPr>
          <a:xfrm>
            <a:off x="585871" y="6450251"/>
            <a:ext cx="643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>
                <a:solidFill>
                  <a:srgbClr val="525252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優先度低</a:t>
            </a:r>
          </a:p>
        </p:txBody>
      </p:sp>
      <p:sp>
        <p:nvSpPr>
          <p:cNvPr id="41" name="Rectangle: Rounded Corners 25">
            <a:extLst>
              <a:ext uri="{FF2B5EF4-FFF2-40B4-BE49-F238E27FC236}">
                <a16:creationId xmlns:a16="http://schemas.microsoft.com/office/drawing/2014/main" id="{ABBFCE08-37B4-C2FE-158D-3A5149001CCC}"/>
              </a:ext>
            </a:extLst>
          </p:cNvPr>
          <p:cNvSpPr/>
          <p:nvPr/>
        </p:nvSpPr>
        <p:spPr>
          <a:xfrm>
            <a:off x="8346934" y="4047442"/>
            <a:ext cx="1230469" cy="7200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XXX</a:t>
            </a:r>
          </a:p>
        </p:txBody>
      </p:sp>
      <p:sp>
        <p:nvSpPr>
          <p:cNvPr id="42" name="Rectangle: Rounded Corners 26">
            <a:extLst>
              <a:ext uri="{FF2B5EF4-FFF2-40B4-BE49-F238E27FC236}">
                <a16:creationId xmlns:a16="http://schemas.microsoft.com/office/drawing/2014/main" id="{00226998-8326-C54F-A5D4-FD32549295A0}"/>
              </a:ext>
            </a:extLst>
          </p:cNvPr>
          <p:cNvSpPr/>
          <p:nvPr/>
        </p:nvSpPr>
        <p:spPr>
          <a:xfrm>
            <a:off x="8346934" y="4951141"/>
            <a:ext cx="1230469" cy="7200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XXX</a:t>
            </a:r>
          </a:p>
        </p:txBody>
      </p:sp>
      <p:sp>
        <p:nvSpPr>
          <p:cNvPr id="43" name="Rectangle: Rounded Corners 25">
            <a:extLst>
              <a:ext uri="{FF2B5EF4-FFF2-40B4-BE49-F238E27FC236}">
                <a16:creationId xmlns:a16="http://schemas.microsoft.com/office/drawing/2014/main" id="{050DACC4-2207-3425-0F72-79AAF7ACF2A9}"/>
              </a:ext>
            </a:extLst>
          </p:cNvPr>
          <p:cNvSpPr/>
          <p:nvPr/>
        </p:nvSpPr>
        <p:spPr>
          <a:xfrm>
            <a:off x="9794252" y="4032150"/>
            <a:ext cx="1230469" cy="7200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XXX</a:t>
            </a:r>
          </a:p>
        </p:txBody>
      </p:sp>
      <p:sp>
        <p:nvSpPr>
          <p:cNvPr id="45" name="Rectangle: Rounded Corners 26">
            <a:extLst>
              <a:ext uri="{FF2B5EF4-FFF2-40B4-BE49-F238E27FC236}">
                <a16:creationId xmlns:a16="http://schemas.microsoft.com/office/drawing/2014/main" id="{5D8285F7-C62B-3E23-0D46-09FA19273C3A}"/>
              </a:ext>
            </a:extLst>
          </p:cNvPr>
          <p:cNvSpPr/>
          <p:nvPr/>
        </p:nvSpPr>
        <p:spPr>
          <a:xfrm>
            <a:off x="8355526" y="5839531"/>
            <a:ext cx="1230469" cy="7200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XXX</a:t>
            </a:r>
          </a:p>
        </p:txBody>
      </p:sp>
      <p:sp>
        <p:nvSpPr>
          <p:cNvPr id="48" name="Rectangle: Rounded Corners 18">
            <a:extLst>
              <a:ext uri="{FF2B5EF4-FFF2-40B4-BE49-F238E27FC236}">
                <a16:creationId xmlns:a16="http://schemas.microsoft.com/office/drawing/2014/main" id="{849504B9-5FD5-7687-B7FA-AAE5B4411061}"/>
              </a:ext>
            </a:extLst>
          </p:cNvPr>
          <p:cNvSpPr/>
          <p:nvPr/>
        </p:nvSpPr>
        <p:spPr>
          <a:xfrm>
            <a:off x="4141323" y="5818172"/>
            <a:ext cx="1230469" cy="7200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XXX</a:t>
            </a:r>
          </a:p>
        </p:txBody>
      </p:sp>
      <p:sp>
        <p:nvSpPr>
          <p:cNvPr id="53" name="フリーフォーム: 図形 52">
            <a:extLst>
              <a:ext uri="{FF2B5EF4-FFF2-40B4-BE49-F238E27FC236}">
                <a16:creationId xmlns:a16="http://schemas.microsoft.com/office/drawing/2014/main" id="{6ACDD67D-C684-E2A6-1959-1D529D65BF44}"/>
              </a:ext>
            </a:extLst>
          </p:cNvPr>
          <p:cNvSpPr/>
          <p:nvPr/>
        </p:nvSpPr>
        <p:spPr>
          <a:xfrm>
            <a:off x="1272746" y="4794422"/>
            <a:ext cx="9959546" cy="1000897"/>
          </a:xfrm>
          <a:custGeom>
            <a:avLst/>
            <a:gdLst>
              <a:gd name="connsiteX0" fmla="*/ 0 w 9959546"/>
              <a:gd name="connsiteY0" fmla="*/ 0 h 1000897"/>
              <a:gd name="connsiteX1" fmla="*/ 2767913 w 9959546"/>
              <a:gd name="connsiteY1" fmla="*/ 24713 h 1000897"/>
              <a:gd name="connsiteX2" fmla="*/ 2767913 w 9959546"/>
              <a:gd name="connsiteY2" fmla="*/ 963827 h 1000897"/>
              <a:gd name="connsiteX3" fmla="*/ 6981568 w 9959546"/>
              <a:gd name="connsiteY3" fmla="*/ 1000897 h 1000897"/>
              <a:gd name="connsiteX4" fmla="*/ 6993924 w 9959546"/>
              <a:gd name="connsiteY4" fmla="*/ 74140 h 1000897"/>
              <a:gd name="connsiteX5" fmla="*/ 9959546 w 9959546"/>
              <a:gd name="connsiteY5" fmla="*/ 86497 h 100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59546" h="1000897">
                <a:moveTo>
                  <a:pt x="0" y="0"/>
                </a:moveTo>
                <a:lnTo>
                  <a:pt x="2767913" y="24713"/>
                </a:lnTo>
                <a:lnTo>
                  <a:pt x="2767913" y="963827"/>
                </a:lnTo>
                <a:lnTo>
                  <a:pt x="6981568" y="1000897"/>
                </a:lnTo>
                <a:lnTo>
                  <a:pt x="6993924" y="74140"/>
                </a:lnTo>
                <a:lnTo>
                  <a:pt x="9959546" y="86497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DB2E04F-2DAC-7C22-9BF3-7784AC444BF3}"/>
              </a:ext>
            </a:extLst>
          </p:cNvPr>
          <p:cNvSpPr txBox="1"/>
          <p:nvPr/>
        </p:nvSpPr>
        <p:spPr>
          <a:xfrm>
            <a:off x="10521300" y="4490760"/>
            <a:ext cx="14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C0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リリース１</a:t>
            </a:r>
            <a:endParaRPr kumimoji="1" lang="ja-JP" altLang="en-US" b="1" dirty="0">
              <a:solidFill>
                <a:srgbClr val="C0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D08E3C1F-FDB6-F117-7168-38EC90DA2416}"/>
              </a:ext>
            </a:extLst>
          </p:cNvPr>
          <p:cNvSpPr/>
          <p:nvPr/>
        </p:nvSpPr>
        <p:spPr>
          <a:xfrm flipV="1">
            <a:off x="11324434" y="4000635"/>
            <a:ext cx="367543" cy="24853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751F93-191C-1606-F339-2122CDF024D9}"/>
              </a:ext>
            </a:extLst>
          </p:cNvPr>
          <p:cNvSpPr txBox="1"/>
          <p:nvPr/>
        </p:nvSpPr>
        <p:spPr>
          <a:xfrm>
            <a:off x="10496090" y="6213053"/>
            <a:ext cx="14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C0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リリース</a:t>
            </a:r>
            <a:r>
              <a:rPr lang="en-US" altLang="ja-JP" b="1" dirty="0">
                <a:solidFill>
                  <a:srgbClr val="C0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 b="1" dirty="0">
              <a:solidFill>
                <a:srgbClr val="C0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729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CFDD17E-2117-AFC0-2EAB-E604CD7C87AE}"/>
              </a:ext>
            </a:extLst>
          </p:cNvPr>
          <p:cNvSpPr/>
          <p:nvPr/>
        </p:nvSpPr>
        <p:spPr>
          <a:xfrm>
            <a:off x="-23978" y="0"/>
            <a:ext cx="12215977" cy="6858000"/>
          </a:xfrm>
          <a:prstGeom prst="rect">
            <a:avLst/>
          </a:prstGeom>
          <a:solidFill>
            <a:srgbClr val="92B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" name="テキスト プレースホルダー 1">
            <a:extLst>
              <a:ext uri="{FF2B5EF4-FFF2-40B4-BE49-F238E27FC236}">
                <a16:creationId xmlns:a16="http://schemas.microsoft.com/office/drawing/2014/main" id="{C472144F-DA16-28B2-D756-B12AE329D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724" y="296613"/>
            <a:ext cx="11762821" cy="489099"/>
          </a:xfrm>
        </p:spPr>
        <p:txBody>
          <a:bodyPr lIns="91440" tIns="45720" rIns="91440" bIns="45720" anchor="t"/>
          <a:lstStyle/>
          <a:p>
            <a:pPr algn="ctr"/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ユーザーストーリー（例②： </a:t>
            </a:r>
            <a:r>
              <a:rPr lang="en-US" altLang="ja-JP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HP</a:t>
            </a:r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でセミナーを提供している企業の場合）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4B4252-D1D9-B0BA-B47B-015A7F226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25852"/>
              </p:ext>
            </p:extLst>
          </p:nvPr>
        </p:nvGraphicFramePr>
        <p:xfrm>
          <a:off x="178466" y="615623"/>
          <a:ext cx="11835067" cy="605007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05139">
                  <a:extLst>
                    <a:ext uri="{9D8B030D-6E8A-4147-A177-3AD203B41FA5}">
                      <a16:colId xmlns:a16="http://schemas.microsoft.com/office/drawing/2014/main" val="1184435700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19009147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158344635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948491974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34865250"/>
                    </a:ext>
                  </a:extLst>
                </a:gridCol>
              </a:tblGrid>
              <a:tr h="278344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時間軸</a:t>
                      </a:r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73149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ストーリーの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流れ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774135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タスク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1259"/>
                  </a:ext>
                </a:extLst>
              </a:tr>
              <a:tr h="2885864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　機能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64332"/>
                  </a:ext>
                </a:extLst>
              </a:tr>
            </a:tbl>
          </a:graphicData>
        </a:graphic>
      </p:graphicFrame>
      <p:sp>
        <p:nvSpPr>
          <p:cNvPr id="60" name="Arrow: Left 59">
            <a:extLst>
              <a:ext uri="{FF2B5EF4-FFF2-40B4-BE49-F238E27FC236}">
                <a16:creationId xmlns:a16="http://schemas.microsoft.com/office/drawing/2014/main" id="{3B77D7C8-197E-6174-FAFA-AE4F602FA9D6}"/>
              </a:ext>
            </a:extLst>
          </p:cNvPr>
          <p:cNvSpPr/>
          <p:nvPr/>
        </p:nvSpPr>
        <p:spPr>
          <a:xfrm>
            <a:off x="11241570" y="2106266"/>
            <a:ext cx="735093" cy="586405"/>
          </a:xfrm>
          <a:prstGeom prst="leftArrow">
            <a:avLst>
              <a:gd name="adj1" fmla="val 50000"/>
              <a:gd name="adj2" fmla="val 3626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</a:t>
            </a:r>
            <a:r>
              <a:rPr lang="ja-JP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の体験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C969A9F2-CA54-516E-A037-A9DAB25B7A43}"/>
              </a:ext>
            </a:extLst>
          </p:cNvPr>
          <p:cNvSpPr/>
          <p:nvPr/>
        </p:nvSpPr>
        <p:spPr>
          <a:xfrm>
            <a:off x="11241570" y="4997364"/>
            <a:ext cx="735093" cy="586405"/>
          </a:xfrm>
          <a:prstGeom prst="leftArrow">
            <a:avLst>
              <a:gd name="adj1" fmla="val 50000"/>
              <a:gd name="adj2" fmla="val 40493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内部的な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やりとり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8CE435EB-92CE-CF7C-376B-59E338AF7674}"/>
              </a:ext>
            </a:extLst>
          </p:cNvPr>
          <p:cNvCxnSpPr>
            <a:cxnSpLocks/>
          </p:cNvCxnSpPr>
          <p:nvPr/>
        </p:nvCxnSpPr>
        <p:spPr>
          <a:xfrm flipV="1">
            <a:off x="989558" y="4141478"/>
            <a:ext cx="0" cy="23087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EE5186E-68DB-A965-5757-7B6666FED0BA}"/>
              </a:ext>
            </a:extLst>
          </p:cNvPr>
          <p:cNvSpPr txBox="1"/>
          <p:nvPr/>
        </p:nvSpPr>
        <p:spPr>
          <a:xfrm>
            <a:off x="601090" y="3916820"/>
            <a:ext cx="643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>
                <a:solidFill>
                  <a:srgbClr val="525252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優先度高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89DC7B5-6C35-8B6E-7F3C-384DE8E05F06}"/>
              </a:ext>
            </a:extLst>
          </p:cNvPr>
          <p:cNvSpPr txBox="1"/>
          <p:nvPr/>
        </p:nvSpPr>
        <p:spPr>
          <a:xfrm>
            <a:off x="585871" y="6450251"/>
            <a:ext cx="643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>
                <a:solidFill>
                  <a:srgbClr val="525252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優先度低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DB2E04F-2DAC-7C22-9BF3-7784AC444BF3}"/>
              </a:ext>
            </a:extLst>
          </p:cNvPr>
          <p:cNvSpPr txBox="1"/>
          <p:nvPr/>
        </p:nvSpPr>
        <p:spPr>
          <a:xfrm>
            <a:off x="11219688" y="4120661"/>
            <a:ext cx="73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C0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MVP</a:t>
            </a:r>
            <a:endParaRPr kumimoji="1" lang="ja-JP" altLang="en-US" b="1" dirty="0">
              <a:solidFill>
                <a:srgbClr val="C0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647579DE-C5E6-F717-9210-3438FC5C1089}"/>
              </a:ext>
            </a:extLst>
          </p:cNvPr>
          <p:cNvSpPr/>
          <p:nvPr/>
        </p:nvSpPr>
        <p:spPr>
          <a:xfrm>
            <a:off x="1331855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CE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自社</a:t>
            </a:r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サイト訪問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D8ADDF31-633F-9444-BE7A-C9EE35E059E8}"/>
              </a:ext>
            </a:extLst>
          </p:cNvPr>
          <p:cNvSpPr/>
          <p:nvPr/>
        </p:nvSpPr>
        <p:spPr>
          <a:xfrm>
            <a:off x="5293702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CE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資料、セミナーの案内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を受けとる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23" name="Rectangle: Rounded Corners 19">
            <a:extLst>
              <a:ext uri="{FF2B5EF4-FFF2-40B4-BE49-F238E27FC236}">
                <a16:creationId xmlns:a16="http://schemas.microsoft.com/office/drawing/2014/main" id="{3DB58040-0591-8AD6-C33F-E4B69F5286CF}"/>
              </a:ext>
            </a:extLst>
          </p:cNvPr>
          <p:cNvSpPr/>
          <p:nvPr/>
        </p:nvSpPr>
        <p:spPr>
          <a:xfrm>
            <a:off x="7274626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セミナーフォーム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申し込み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0" name="Rectangle: Rounded Corners 23">
            <a:extLst>
              <a:ext uri="{FF2B5EF4-FFF2-40B4-BE49-F238E27FC236}">
                <a16:creationId xmlns:a16="http://schemas.microsoft.com/office/drawing/2014/main" id="{B7F0C5DA-A5BC-D7CC-E1BA-ADA300FE9627}"/>
              </a:ext>
            </a:extLst>
          </p:cNvPr>
          <p:cNvSpPr/>
          <p:nvPr/>
        </p:nvSpPr>
        <p:spPr>
          <a:xfrm>
            <a:off x="9255549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CE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Web</a:t>
            </a:r>
            <a:r>
              <a:rPr lang="ja-JP" alt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セミナー参加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D5697573-7E07-BA73-5018-F5CED8F2D12C}"/>
              </a:ext>
            </a:extLst>
          </p:cNvPr>
          <p:cNvSpPr/>
          <p:nvPr/>
        </p:nvSpPr>
        <p:spPr>
          <a:xfrm>
            <a:off x="3312779" y="1171768"/>
            <a:ext cx="1735179" cy="914400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CE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資料請求（電話問合せ</a:t>
            </a:r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/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無料トライアル）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34" name="Rectangle: Rounded Corners 7">
            <a:extLst>
              <a:ext uri="{FF2B5EF4-FFF2-40B4-BE49-F238E27FC236}">
                <a16:creationId xmlns:a16="http://schemas.microsoft.com/office/drawing/2014/main" id="{EEA4C2D0-0D76-A516-9161-14961AF7DB37}"/>
              </a:ext>
            </a:extLst>
          </p:cNvPr>
          <p:cNvSpPr/>
          <p:nvPr/>
        </p:nvSpPr>
        <p:spPr>
          <a:xfrm>
            <a:off x="1309184" y="2526128"/>
            <a:ext cx="844469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セミナーを検索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5" name="Rectangle: Rounded Corners 7">
            <a:extLst>
              <a:ext uri="{FF2B5EF4-FFF2-40B4-BE49-F238E27FC236}">
                <a16:creationId xmlns:a16="http://schemas.microsoft.com/office/drawing/2014/main" id="{B243F7F1-BBCB-7C7D-A5AB-DAC1BE58F9E5}"/>
              </a:ext>
            </a:extLst>
          </p:cNvPr>
          <p:cNvSpPr/>
          <p:nvPr/>
        </p:nvSpPr>
        <p:spPr>
          <a:xfrm>
            <a:off x="2199445" y="2526128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セミナーの詳細確認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8" name="Rectangle: Rounded Corners 7">
            <a:extLst>
              <a:ext uri="{FF2B5EF4-FFF2-40B4-BE49-F238E27FC236}">
                <a16:creationId xmlns:a16="http://schemas.microsoft.com/office/drawing/2014/main" id="{4C22C15E-C707-4E26-1F87-C5EFE9BD74A6}"/>
              </a:ext>
            </a:extLst>
          </p:cNvPr>
          <p:cNvSpPr/>
          <p:nvPr/>
        </p:nvSpPr>
        <p:spPr>
          <a:xfrm>
            <a:off x="3267221" y="2532966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資料請求フォームの記入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40" name="Rectangle: Rounded Corners 7">
            <a:extLst>
              <a:ext uri="{FF2B5EF4-FFF2-40B4-BE49-F238E27FC236}">
                <a16:creationId xmlns:a16="http://schemas.microsoft.com/office/drawing/2014/main" id="{FD47E0D7-E575-C94B-3CF7-293880D02981}"/>
              </a:ext>
            </a:extLst>
          </p:cNvPr>
          <p:cNvSpPr/>
          <p:nvPr/>
        </p:nvSpPr>
        <p:spPr>
          <a:xfrm>
            <a:off x="4180368" y="2521131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問い合わせページの確認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44" name="Rectangle: Rounded Corners 7">
            <a:extLst>
              <a:ext uri="{FF2B5EF4-FFF2-40B4-BE49-F238E27FC236}">
                <a16:creationId xmlns:a16="http://schemas.microsoft.com/office/drawing/2014/main" id="{C9085604-2D03-A12E-2E0A-EEF7CDAF9FB9}"/>
              </a:ext>
            </a:extLst>
          </p:cNvPr>
          <p:cNvSpPr/>
          <p:nvPr/>
        </p:nvSpPr>
        <p:spPr>
          <a:xfrm>
            <a:off x="5293702" y="2557151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メールの受領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46" name="Rectangle: Rounded Corners 7">
            <a:extLst>
              <a:ext uri="{FF2B5EF4-FFF2-40B4-BE49-F238E27FC236}">
                <a16:creationId xmlns:a16="http://schemas.microsoft.com/office/drawing/2014/main" id="{06DA5575-7EC4-3DEB-D3F6-C67FA7665807}"/>
              </a:ext>
            </a:extLst>
          </p:cNvPr>
          <p:cNvSpPr/>
          <p:nvPr/>
        </p:nvSpPr>
        <p:spPr>
          <a:xfrm>
            <a:off x="7312423" y="2557151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申し込み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フォームの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記入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47" name="Rectangle: Rounded Corners 7">
            <a:extLst>
              <a:ext uri="{FF2B5EF4-FFF2-40B4-BE49-F238E27FC236}">
                <a16:creationId xmlns:a16="http://schemas.microsoft.com/office/drawing/2014/main" id="{75371559-029E-1D94-7FD2-8652EA57E792}"/>
              </a:ext>
            </a:extLst>
          </p:cNvPr>
          <p:cNvSpPr/>
          <p:nvPr/>
        </p:nvSpPr>
        <p:spPr>
          <a:xfrm>
            <a:off x="5322449" y="3869841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メール送信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機能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49" name="Rectangle: Rounded Corners 7">
            <a:extLst>
              <a:ext uri="{FF2B5EF4-FFF2-40B4-BE49-F238E27FC236}">
                <a16:creationId xmlns:a16="http://schemas.microsoft.com/office/drawing/2014/main" id="{1729A7EE-2C03-655A-7186-B2497914B68A}"/>
              </a:ext>
            </a:extLst>
          </p:cNvPr>
          <p:cNvSpPr/>
          <p:nvPr/>
        </p:nvSpPr>
        <p:spPr>
          <a:xfrm>
            <a:off x="3272518" y="3869841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フォーム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50" name="Rectangle: Rounded Corners 7">
            <a:extLst>
              <a:ext uri="{FF2B5EF4-FFF2-40B4-BE49-F238E27FC236}">
                <a16:creationId xmlns:a16="http://schemas.microsoft.com/office/drawing/2014/main" id="{10C3965D-0314-C87F-0D9D-EA69FE0F60E9}"/>
              </a:ext>
            </a:extLst>
          </p:cNvPr>
          <p:cNvSpPr/>
          <p:nvPr/>
        </p:nvSpPr>
        <p:spPr>
          <a:xfrm>
            <a:off x="4181396" y="3869841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問い合わせページ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51" name="Rectangle: Rounded Corners 7">
            <a:extLst>
              <a:ext uri="{FF2B5EF4-FFF2-40B4-BE49-F238E27FC236}">
                <a16:creationId xmlns:a16="http://schemas.microsoft.com/office/drawing/2014/main" id="{640E0A35-1F56-F1C8-8448-FC6C0E04753D}"/>
              </a:ext>
            </a:extLst>
          </p:cNvPr>
          <p:cNvSpPr/>
          <p:nvPr/>
        </p:nvSpPr>
        <p:spPr>
          <a:xfrm>
            <a:off x="3272518" y="5183213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DB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登録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52" name="Rectangle: Rounded Corners 7">
            <a:extLst>
              <a:ext uri="{FF2B5EF4-FFF2-40B4-BE49-F238E27FC236}">
                <a16:creationId xmlns:a16="http://schemas.microsoft.com/office/drawing/2014/main" id="{409586AD-2142-76D3-D7C2-561E06675AF6}"/>
              </a:ext>
            </a:extLst>
          </p:cNvPr>
          <p:cNvSpPr/>
          <p:nvPr/>
        </p:nvSpPr>
        <p:spPr>
          <a:xfrm>
            <a:off x="3272518" y="5853145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管理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55" name="Rectangle: Rounded Corners 7">
            <a:extLst>
              <a:ext uri="{FF2B5EF4-FFF2-40B4-BE49-F238E27FC236}">
                <a16:creationId xmlns:a16="http://schemas.microsoft.com/office/drawing/2014/main" id="{B4B01E2A-3D2A-A512-02D9-77A2B4F99AD0}"/>
              </a:ext>
            </a:extLst>
          </p:cNvPr>
          <p:cNvSpPr/>
          <p:nvPr/>
        </p:nvSpPr>
        <p:spPr>
          <a:xfrm>
            <a:off x="5322449" y="4526527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リンク</a:t>
            </a:r>
            <a:endParaRPr lang="en-US" altLang="ja-JP" sz="10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クリック追跡</a:t>
            </a:r>
            <a:endParaRPr lang="en-US" altLang="ja-JP" sz="10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56" name="Rectangle: Rounded Corners 7">
            <a:extLst>
              <a:ext uri="{FF2B5EF4-FFF2-40B4-BE49-F238E27FC236}">
                <a16:creationId xmlns:a16="http://schemas.microsoft.com/office/drawing/2014/main" id="{8D3F9319-A0F0-C2E5-3663-86FD89736B0A}"/>
              </a:ext>
            </a:extLst>
          </p:cNvPr>
          <p:cNvSpPr/>
          <p:nvPr/>
        </p:nvSpPr>
        <p:spPr>
          <a:xfrm>
            <a:off x="1309592" y="3869841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検索機能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57" name="Rectangle: Rounded Corners 7">
            <a:extLst>
              <a:ext uri="{FF2B5EF4-FFF2-40B4-BE49-F238E27FC236}">
                <a16:creationId xmlns:a16="http://schemas.microsoft.com/office/drawing/2014/main" id="{42593D48-4597-DCA5-1E70-4F70C999D057}"/>
              </a:ext>
            </a:extLst>
          </p:cNvPr>
          <p:cNvSpPr/>
          <p:nvPr/>
        </p:nvSpPr>
        <p:spPr>
          <a:xfrm>
            <a:off x="1309592" y="4526527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一覧機能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58" name="Rectangle: Rounded Corners 7">
            <a:extLst>
              <a:ext uri="{FF2B5EF4-FFF2-40B4-BE49-F238E27FC236}">
                <a16:creationId xmlns:a16="http://schemas.microsoft.com/office/drawing/2014/main" id="{58DE4EAE-0291-CDF4-19DD-AED25793405A}"/>
              </a:ext>
            </a:extLst>
          </p:cNvPr>
          <p:cNvSpPr/>
          <p:nvPr/>
        </p:nvSpPr>
        <p:spPr>
          <a:xfrm>
            <a:off x="1309592" y="5183213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リコメンド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59" name="Rectangle: Rounded Corners 7">
            <a:extLst>
              <a:ext uri="{FF2B5EF4-FFF2-40B4-BE49-F238E27FC236}">
                <a16:creationId xmlns:a16="http://schemas.microsoft.com/office/drawing/2014/main" id="{6FBE5694-87DA-36AA-097E-7CE1F215A3F0}"/>
              </a:ext>
            </a:extLst>
          </p:cNvPr>
          <p:cNvSpPr/>
          <p:nvPr/>
        </p:nvSpPr>
        <p:spPr>
          <a:xfrm>
            <a:off x="1309592" y="5853145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並べ替え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1" name="Rectangle: Rounded Corners 7">
            <a:extLst>
              <a:ext uri="{FF2B5EF4-FFF2-40B4-BE49-F238E27FC236}">
                <a16:creationId xmlns:a16="http://schemas.microsoft.com/office/drawing/2014/main" id="{9338CCBC-7ABB-7DD1-C3C3-B1127AB5C40D}"/>
              </a:ext>
            </a:extLst>
          </p:cNvPr>
          <p:cNvSpPr/>
          <p:nvPr/>
        </p:nvSpPr>
        <p:spPr>
          <a:xfrm>
            <a:off x="2265838" y="3869841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詳細ページ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5" name="Rectangle: Rounded Corners 7">
            <a:extLst>
              <a:ext uri="{FF2B5EF4-FFF2-40B4-BE49-F238E27FC236}">
                <a16:creationId xmlns:a16="http://schemas.microsoft.com/office/drawing/2014/main" id="{06C936FD-F6E7-9B26-7DFF-5BB729C588AC}"/>
              </a:ext>
            </a:extLst>
          </p:cNvPr>
          <p:cNvSpPr/>
          <p:nvPr/>
        </p:nvSpPr>
        <p:spPr>
          <a:xfrm>
            <a:off x="2265838" y="4526527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おすすめ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リコメンド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6" name="Rectangle: Rounded Corners 7">
            <a:extLst>
              <a:ext uri="{FF2B5EF4-FFF2-40B4-BE49-F238E27FC236}">
                <a16:creationId xmlns:a16="http://schemas.microsoft.com/office/drawing/2014/main" id="{E092AA4E-A90B-502A-BC8E-B9567BC72728}"/>
              </a:ext>
            </a:extLst>
          </p:cNvPr>
          <p:cNvSpPr/>
          <p:nvPr/>
        </p:nvSpPr>
        <p:spPr>
          <a:xfrm>
            <a:off x="3272518" y="4526527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メール受信</a:t>
            </a:r>
            <a:endParaRPr lang="en-US" altLang="ja-JP" sz="11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機能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7" name="Rectangle: Rounded Corners 7">
            <a:extLst>
              <a:ext uri="{FF2B5EF4-FFF2-40B4-BE49-F238E27FC236}">
                <a16:creationId xmlns:a16="http://schemas.microsoft.com/office/drawing/2014/main" id="{8561F81D-002D-2214-D18E-A48033FA3BC8}"/>
              </a:ext>
            </a:extLst>
          </p:cNvPr>
          <p:cNvSpPr/>
          <p:nvPr/>
        </p:nvSpPr>
        <p:spPr>
          <a:xfrm>
            <a:off x="5322449" y="5183213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開封率取得</a:t>
            </a:r>
            <a:endParaRPr lang="en-US" altLang="ja-JP" sz="1000" dirty="0">
              <a:solidFill>
                <a:prstClr val="black">
                  <a:lumMod val="65000"/>
                  <a:lumOff val="35000"/>
                </a:prstClr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68" name="Rectangle: Rounded Corners 7">
            <a:extLst>
              <a:ext uri="{FF2B5EF4-FFF2-40B4-BE49-F238E27FC236}">
                <a16:creationId xmlns:a16="http://schemas.microsoft.com/office/drawing/2014/main" id="{BADDAD82-67F2-0BD3-A1FF-A447C2BC171B}"/>
              </a:ext>
            </a:extLst>
          </p:cNvPr>
          <p:cNvSpPr/>
          <p:nvPr/>
        </p:nvSpPr>
        <p:spPr>
          <a:xfrm>
            <a:off x="7274625" y="3869841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セミナーフォーム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9" name="Rectangle: Rounded Corners 7">
            <a:extLst>
              <a:ext uri="{FF2B5EF4-FFF2-40B4-BE49-F238E27FC236}">
                <a16:creationId xmlns:a16="http://schemas.microsoft.com/office/drawing/2014/main" id="{2964EF3D-04DA-A69A-6263-A78093DD1782}"/>
              </a:ext>
            </a:extLst>
          </p:cNvPr>
          <p:cNvSpPr/>
          <p:nvPr/>
        </p:nvSpPr>
        <p:spPr>
          <a:xfrm>
            <a:off x="7274625" y="4526527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決済機能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70" name="Rectangle: Rounded Corners 7">
            <a:extLst>
              <a:ext uri="{FF2B5EF4-FFF2-40B4-BE49-F238E27FC236}">
                <a16:creationId xmlns:a16="http://schemas.microsoft.com/office/drawing/2014/main" id="{58966CAE-4AEF-A50E-668F-A5DC0CEF8B0C}"/>
              </a:ext>
            </a:extLst>
          </p:cNvPr>
          <p:cNvSpPr/>
          <p:nvPr/>
        </p:nvSpPr>
        <p:spPr>
          <a:xfrm>
            <a:off x="7274625" y="5183213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カレンダー連携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71" name="Rectangle: Rounded Corners 7">
            <a:extLst>
              <a:ext uri="{FF2B5EF4-FFF2-40B4-BE49-F238E27FC236}">
                <a16:creationId xmlns:a16="http://schemas.microsoft.com/office/drawing/2014/main" id="{6E87AAB8-4624-5A81-30B5-34F660204341}"/>
              </a:ext>
            </a:extLst>
          </p:cNvPr>
          <p:cNvSpPr/>
          <p:nvPr/>
        </p:nvSpPr>
        <p:spPr>
          <a:xfrm>
            <a:off x="9328884" y="3869841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ワンクリック参加リンク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72" name="Rectangle: Rounded Corners 7">
            <a:extLst>
              <a:ext uri="{FF2B5EF4-FFF2-40B4-BE49-F238E27FC236}">
                <a16:creationId xmlns:a16="http://schemas.microsoft.com/office/drawing/2014/main" id="{0634B737-8F81-4991-102B-A86DD76AF682}"/>
              </a:ext>
            </a:extLst>
          </p:cNvPr>
          <p:cNvSpPr/>
          <p:nvPr/>
        </p:nvSpPr>
        <p:spPr>
          <a:xfrm>
            <a:off x="9328884" y="4526527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FAQ</a:t>
            </a: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リンク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73" name="Rectangle: Rounded Corners 7">
            <a:extLst>
              <a:ext uri="{FF2B5EF4-FFF2-40B4-BE49-F238E27FC236}">
                <a16:creationId xmlns:a16="http://schemas.microsoft.com/office/drawing/2014/main" id="{AF063990-A569-1240-1414-48CF88C2D07A}"/>
              </a:ext>
            </a:extLst>
          </p:cNvPr>
          <p:cNvSpPr/>
          <p:nvPr/>
        </p:nvSpPr>
        <p:spPr>
          <a:xfrm>
            <a:off x="9328884" y="5183213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リマインドメール機能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74" name="Rectangle: Rounded Corners 7">
            <a:extLst>
              <a:ext uri="{FF2B5EF4-FFF2-40B4-BE49-F238E27FC236}">
                <a16:creationId xmlns:a16="http://schemas.microsoft.com/office/drawing/2014/main" id="{F81E8DE6-8936-308A-2A7C-2AF9F093C54D}"/>
              </a:ext>
            </a:extLst>
          </p:cNvPr>
          <p:cNvSpPr/>
          <p:nvPr/>
        </p:nvSpPr>
        <p:spPr>
          <a:xfrm>
            <a:off x="10262868" y="3869841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アンケート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75" name="Rectangle: Rounded Corners 7">
            <a:extLst>
              <a:ext uri="{FF2B5EF4-FFF2-40B4-BE49-F238E27FC236}">
                <a16:creationId xmlns:a16="http://schemas.microsoft.com/office/drawing/2014/main" id="{6DA93B71-1044-B7B8-FF6C-0F470FD97EC9}"/>
              </a:ext>
            </a:extLst>
          </p:cNvPr>
          <p:cNvSpPr/>
          <p:nvPr/>
        </p:nvSpPr>
        <p:spPr>
          <a:xfrm>
            <a:off x="10262868" y="4526527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録画配信ページ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83" name="フリーフォーム: 図形 82">
            <a:extLst>
              <a:ext uri="{FF2B5EF4-FFF2-40B4-BE49-F238E27FC236}">
                <a16:creationId xmlns:a16="http://schemas.microsoft.com/office/drawing/2014/main" id="{0B5F9D78-8238-EFF1-1BAB-E4585F2CD36F}"/>
              </a:ext>
            </a:extLst>
          </p:cNvPr>
          <p:cNvSpPr/>
          <p:nvPr/>
        </p:nvSpPr>
        <p:spPr>
          <a:xfrm>
            <a:off x="1252728" y="4453128"/>
            <a:ext cx="9966960" cy="731520"/>
          </a:xfrm>
          <a:custGeom>
            <a:avLst/>
            <a:gdLst>
              <a:gd name="connsiteX0" fmla="*/ 0 w 9966960"/>
              <a:gd name="connsiteY0" fmla="*/ 676656 h 731520"/>
              <a:gd name="connsiteX1" fmla="*/ 0 w 9966960"/>
              <a:gd name="connsiteY1" fmla="*/ 676656 h 731520"/>
              <a:gd name="connsiteX2" fmla="*/ 969264 w 9966960"/>
              <a:gd name="connsiteY2" fmla="*/ 685800 h 731520"/>
              <a:gd name="connsiteX3" fmla="*/ 978408 w 9966960"/>
              <a:gd name="connsiteY3" fmla="*/ 0 h 731520"/>
              <a:gd name="connsiteX4" fmla="*/ 1947672 w 9966960"/>
              <a:gd name="connsiteY4" fmla="*/ 0 h 731520"/>
              <a:gd name="connsiteX5" fmla="*/ 1947672 w 9966960"/>
              <a:gd name="connsiteY5" fmla="*/ 731520 h 731520"/>
              <a:gd name="connsiteX6" fmla="*/ 3054096 w 9966960"/>
              <a:gd name="connsiteY6" fmla="*/ 731520 h 731520"/>
              <a:gd name="connsiteX7" fmla="*/ 3054096 w 9966960"/>
              <a:gd name="connsiteY7" fmla="*/ 91440 h 731520"/>
              <a:gd name="connsiteX8" fmla="*/ 5888736 w 9966960"/>
              <a:gd name="connsiteY8" fmla="*/ 91440 h 731520"/>
              <a:gd name="connsiteX9" fmla="*/ 5888736 w 9966960"/>
              <a:gd name="connsiteY9" fmla="*/ 676656 h 731520"/>
              <a:gd name="connsiteX10" fmla="*/ 8997696 w 9966960"/>
              <a:gd name="connsiteY10" fmla="*/ 676656 h 731520"/>
              <a:gd name="connsiteX11" fmla="*/ 8997696 w 9966960"/>
              <a:gd name="connsiteY11" fmla="*/ 64008 h 731520"/>
              <a:gd name="connsiteX12" fmla="*/ 9966960 w 9966960"/>
              <a:gd name="connsiteY12" fmla="*/ 64008 h 731520"/>
              <a:gd name="connsiteX13" fmla="*/ 9966960 w 9966960"/>
              <a:gd name="connsiteY13" fmla="*/ 9144 h 731520"/>
              <a:gd name="connsiteX14" fmla="*/ 9966960 w 9966960"/>
              <a:gd name="connsiteY14" fmla="*/ 9144 h 731520"/>
              <a:gd name="connsiteX15" fmla="*/ 9966960 w 9966960"/>
              <a:gd name="connsiteY15" fmla="*/ 9144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966960" h="731520">
                <a:moveTo>
                  <a:pt x="0" y="676656"/>
                </a:moveTo>
                <a:lnTo>
                  <a:pt x="0" y="676656"/>
                </a:lnTo>
                <a:cubicBezTo>
                  <a:pt x="438545" y="699737"/>
                  <a:pt x="115744" y="685800"/>
                  <a:pt x="969264" y="685800"/>
                </a:cubicBezTo>
                <a:lnTo>
                  <a:pt x="978408" y="0"/>
                </a:lnTo>
                <a:lnTo>
                  <a:pt x="1947672" y="0"/>
                </a:lnTo>
                <a:lnTo>
                  <a:pt x="1947672" y="731520"/>
                </a:lnTo>
                <a:lnTo>
                  <a:pt x="3054096" y="731520"/>
                </a:lnTo>
                <a:lnTo>
                  <a:pt x="3054096" y="91440"/>
                </a:lnTo>
                <a:lnTo>
                  <a:pt x="5888736" y="91440"/>
                </a:lnTo>
                <a:lnTo>
                  <a:pt x="5888736" y="676656"/>
                </a:lnTo>
                <a:lnTo>
                  <a:pt x="8997696" y="676656"/>
                </a:lnTo>
                <a:lnTo>
                  <a:pt x="8997696" y="64008"/>
                </a:lnTo>
                <a:lnTo>
                  <a:pt x="9966960" y="64008"/>
                </a:lnTo>
                <a:lnTo>
                  <a:pt x="9966960" y="9144"/>
                </a:lnTo>
                <a:lnTo>
                  <a:pt x="9966960" y="9144"/>
                </a:lnTo>
                <a:lnTo>
                  <a:pt x="9966960" y="9144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矢印: 下 83">
            <a:extLst>
              <a:ext uri="{FF2B5EF4-FFF2-40B4-BE49-F238E27FC236}">
                <a16:creationId xmlns:a16="http://schemas.microsoft.com/office/drawing/2014/main" id="{594CBE3A-E6C2-1779-AEDE-7203EDCCA6F0}"/>
              </a:ext>
            </a:extLst>
          </p:cNvPr>
          <p:cNvSpPr/>
          <p:nvPr/>
        </p:nvSpPr>
        <p:spPr>
          <a:xfrm flipV="1">
            <a:off x="11383143" y="3836888"/>
            <a:ext cx="367543" cy="24853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85" name="Rectangle: Rounded Corners 7">
            <a:extLst>
              <a:ext uri="{FF2B5EF4-FFF2-40B4-BE49-F238E27FC236}">
                <a16:creationId xmlns:a16="http://schemas.microsoft.com/office/drawing/2014/main" id="{4195ED12-C03D-B480-AB89-E93E275AB95C}"/>
              </a:ext>
            </a:extLst>
          </p:cNvPr>
          <p:cNvSpPr/>
          <p:nvPr/>
        </p:nvSpPr>
        <p:spPr>
          <a:xfrm>
            <a:off x="8249348" y="2566295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完了メールの確認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86" name="Rectangle: Rounded Corners 7">
            <a:extLst>
              <a:ext uri="{FF2B5EF4-FFF2-40B4-BE49-F238E27FC236}">
                <a16:creationId xmlns:a16="http://schemas.microsoft.com/office/drawing/2014/main" id="{7FDE7F04-B1A4-C60A-BC0C-314566C6D50E}"/>
              </a:ext>
            </a:extLst>
          </p:cNvPr>
          <p:cNvSpPr/>
          <p:nvPr/>
        </p:nvSpPr>
        <p:spPr>
          <a:xfrm>
            <a:off x="6206849" y="2566295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資料の確認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87" name="Rectangle: Rounded Corners 7">
            <a:extLst>
              <a:ext uri="{FF2B5EF4-FFF2-40B4-BE49-F238E27FC236}">
                <a16:creationId xmlns:a16="http://schemas.microsoft.com/office/drawing/2014/main" id="{10C68833-2407-360A-C826-56A9F8032B8F}"/>
              </a:ext>
            </a:extLst>
          </p:cNvPr>
          <p:cNvSpPr/>
          <p:nvPr/>
        </p:nvSpPr>
        <p:spPr>
          <a:xfrm>
            <a:off x="9316520" y="2576734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セミナー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ページへの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アクセス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88" name="Rectangle: Rounded Corners 7">
            <a:extLst>
              <a:ext uri="{FF2B5EF4-FFF2-40B4-BE49-F238E27FC236}">
                <a16:creationId xmlns:a16="http://schemas.microsoft.com/office/drawing/2014/main" id="{55D15269-6589-C4F1-5B59-69020B69FBF2}"/>
              </a:ext>
            </a:extLst>
          </p:cNvPr>
          <p:cNvSpPr/>
          <p:nvPr/>
        </p:nvSpPr>
        <p:spPr>
          <a:xfrm>
            <a:off x="10263782" y="2564475"/>
            <a:ext cx="867590" cy="612931"/>
          </a:xfrm>
          <a:prstGeom prst="roundRect">
            <a:avLst>
              <a:gd name="adj" fmla="val 14612"/>
            </a:avLst>
          </a:prstGeom>
          <a:solidFill>
            <a:schemeClr val="bg1"/>
          </a:solidFill>
          <a:ln w="19050">
            <a:solidFill>
              <a:srgbClr val="E3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アンケート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回答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39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62E9F8F-7AF4-3F5E-2933-245009D6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8337"/>
            <a:ext cx="12202010" cy="81346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A7FF4F-9074-1E0C-DD27-9C98F320E8E4}"/>
              </a:ext>
            </a:extLst>
          </p:cNvPr>
          <p:cNvSpPr/>
          <p:nvPr/>
        </p:nvSpPr>
        <p:spPr>
          <a:xfrm>
            <a:off x="1" y="0"/>
            <a:ext cx="1220201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9D1FB90-7A6A-F162-5E3A-7286D441D15A}"/>
              </a:ext>
            </a:extLst>
          </p:cNvPr>
          <p:cNvSpPr txBox="1"/>
          <p:nvPr/>
        </p:nvSpPr>
        <p:spPr>
          <a:xfrm>
            <a:off x="987764" y="2479939"/>
            <a:ext cx="10216471" cy="20973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altLang="ja-JP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Light" panose="020B0300000000000000" pitchFamily="50" charset="-128"/>
                <a:ea typeface="Yu Gothic UI Light" panose="020B0300000000000000" pitchFamily="50" charset="-128"/>
                <a:cs typeface="Roboto" panose="02000000000000000000" pitchFamily="2" charset="0"/>
              </a:rPr>
              <a:t>Challenge 5</a:t>
            </a:r>
          </a:p>
          <a:p>
            <a:pPr algn="ctr">
              <a:spcBef>
                <a:spcPts val="200"/>
              </a:spcBef>
            </a:pPr>
            <a:r>
              <a:rPr lang="ja-JP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Light" panose="020B0300000000000000" pitchFamily="50" charset="-128"/>
                <a:ea typeface="Yu Gothic UI Light" panose="020B0300000000000000" pitchFamily="50" charset="-128"/>
                <a:cs typeface="Roboto" panose="02000000000000000000" pitchFamily="2" charset="0"/>
              </a:rPr>
              <a:t>ぺーパープロト</a:t>
            </a:r>
            <a:endParaRPr lang="en-US" altLang="ja-JP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Light" panose="020B0300000000000000" pitchFamily="50" charset="-128"/>
              <a:ea typeface="Yu Gothic UI Light" panose="020B0300000000000000" pitchFamily="50" charset="-128"/>
              <a:cs typeface="Roboto" panose="02000000000000000000" pitchFamily="2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CCBAB37-0780-E356-DD43-7B9639B47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82" y="787762"/>
            <a:ext cx="2751837" cy="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7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D04E67B-066C-2D08-AED1-0F696B7CE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ペーパープロトとは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7BAD6E-9D1E-EAE4-E2A8-1BDEA593113D}"/>
              </a:ext>
            </a:extLst>
          </p:cNvPr>
          <p:cNvSpPr txBox="1"/>
          <p:nvPr/>
        </p:nvSpPr>
        <p:spPr>
          <a:xfrm>
            <a:off x="214589" y="953467"/>
            <a:ext cx="11762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アイデア段階で、画面構成や操作フローを手書きで（紙で）簡単に作成し、ユーザー体験の流れを素早く検証する。具体的なデザインは含まず、操作感や画面遷移を直感的に確認して、フィードバックを得たりコミニケーションを行う。</a:t>
            </a:r>
            <a:endParaRPr kumimoji="1" lang="ja-JP" altLang="en-US" dirty="0">
              <a:solidFill>
                <a:srgbClr val="525252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A39F20-BA3D-5F4A-A501-A15229E83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30884" r="47693" b="5798"/>
          <a:stretch/>
        </p:blipFill>
        <p:spPr>
          <a:xfrm>
            <a:off x="214589" y="2822345"/>
            <a:ext cx="4410284" cy="31069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19C7623-78BE-E4C9-02FB-2B02A4A51018}"/>
              </a:ext>
            </a:extLst>
          </p:cNvPr>
          <p:cNvSpPr/>
          <p:nvPr/>
        </p:nvSpPr>
        <p:spPr>
          <a:xfrm>
            <a:off x="214589" y="2172860"/>
            <a:ext cx="4410284" cy="518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①紙に実際に書き出してみる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BA6402-64EE-BEA2-6677-BCA90786E855}"/>
              </a:ext>
            </a:extLst>
          </p:cNvPr>
          <p:cNvSpPr/>
          <p:nvPr/>
        </p:nvSpPr>
        <p:spPr>
          <a:xfrm>
            <a:off x="4828032" y="2169994"/>
            <a:ext cx="7050732" cy="518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②のスクショを取る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437ECEF-802F-746C-8E58-8200F21300B1}"/>
              </a:ext>
            </a:extLst>
          </p:cNvPr>
          <p:cNvSpPr/>
          <p:nvPr/>
        </p:nvSpPr>
        <p:spPr>
          <a:xfrm>
            <a:off x="4828032" y="2822345"/>
            <a:ext cx="3428864" cy="51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②</a:t>
            </a:r>
            <a:r>
              <a:rPr kumimoji="1" lang="en-US" altLang="ja-JP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-A</a:t>
            </a:r>
            <a:r>
              <a:rPr lang="ja-JP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似た</a:t>
            </a:r>
            <a:r>
              <a:rPr kumimoji="1" lang="ja-JP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体験（競合）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A19AC8B-AAB4-6CEF-3C36-AD4297C7A94E}"/>
              </a:ext>
            </a:extLst>
          </p:cNvPr>
          <p:cNvSpPr/>
          <p:nvPr/>
        </p:nvSpPr>
        <p:spPr>
          <a:xfrm>
            <a:off x="8447964" y="2797613"/>
            <a:ext cx="3430800" cy="51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②</a:t>
            </a:r>
            <a:r>
              <a:rPr kumimoji="1" lang="en-US" altLang="ja-JP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-</a:t>
            </a:r>
            <a:r>
              <a:rPr lang="en-US" altLang="ja-JP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B </a:t>
            </a:r>
            <a:r>
              <a:rPr kumimoji="1" lang="ja-JP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同じトンマナ（世界観）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3B370B2-8522-776B-6FF6-23F718221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99" y="3429000"/>
            <a:ext cx="2525600" cy="22011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DD9D2A0-31D9-A09D-6E2C-407E8CA6D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260" y="4375805"/>
            <a:ext cx="2685636" cy="21286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84D5B90-01F7-45EE-E53F-11A468C24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964" y="3361868"/>
            <a:ext cx="2722667" cy="20239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FD8D51F-ED4B-5D4D-7EC0-288D98B6C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3283" y="4700730"/>
            <a:ext cx="2525849" cy="1858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916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図 99">
            <a:extLst>
              <a:ext uri="{FF2B5EF4-FFF2-40B4-BE49-F238E27FC236}">
                <a16:creationId xmlns:a16="http://schemas.microsoft.com/office/drawing/2014/main" id="{42389D7C-59CD-3400-CA4C-283409B1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980" y="5094877"/>
            <a:ext cx="2758560" cy="1626510"/>
          </a:xfrm>
          <a:prstGeom prst="round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96" name="図 95">
            <a:extLst>
              <a:ext uri="{FF2B5EF4-FFF2-40B4-BE49-F238E27FC236}">
                <a16:creationId xmlns:a16="http://schemas.microsoft.com/office/drawing/2014/main" id="{C63F7C04-3568-17BD-03AF-01B41858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54" y="5027006"/>
            <a:ext cx="2796296" cy="1588558"/>
          </a:xfrm>
          <a:prstGeom prst="round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7" name="楕円 86">
            <a:extLst>
              <a:ext uri="{FF2B5EF4-FFF2-40B4-BE49-F238E27FC236}">
                <a16:creationId xmlns:a16="http://schemas.microsoft.com/office/drawing/2014/main" id="{FD3597D6-7A5C-9582-B926-286FE86F8FF3}"/>
              </a:ext>
            </a:extLst>
          </p:cNvPr>
          <p:cNvSpPr/>
          <p:nvPr/>
        </p:nvSpPr>
        <p:spPr>
          <a:xfrm>
            <a:off x="3460242" y="1351156"/>
            <a:ext cx="5271517" cy="5271517"/>
          </a:xfrm>
          <a:prstGeom prst="ellipse">
            <a:avLst/>
          </a:prstGeom>
          <a:solidFill>
            <a:schemeClr val="bg1">
              <a:lumMod val="95000"/>
              <a:alpha val="5098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9DAB104-B362-2BCE-52CD-172803F72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589" y="581367"/>
            <a:ext cx="11762821" cy="489099"/>
          </a:xfrm>
        </p:spPr>
        <p:txBody>
          <a:bodyPr/>
          <a:lstStyle/>
          <a:p>
            <a:pPr algn="ctr"/>
            <a:r>
              <a:rPr kumimoji="1" lang="ja-JP" altLang="en-US" sz="2400" b="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サービスブループリントの使いどころ</a:t>
            </a:r>
            <a:endParaRPr kumimoji="1" lang="en-US" altLang="ja-JP" sz="2400" b="0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FC7CB38-A740-2238-970C-118B7858219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" y="19016"/>
            <a:ext cx="956930" cy="179424"/>
          </a:xfrm>
          <a:prstGeom prst="rect">
            <a:avLst/>
          </a:prstGeom>
        </p:spPr>
      </p:pic>
      <p:sp>
        <p:nvSpPr>
          <p:cNvPr id="30" name="楕円 29">
            <a:extLst>
              <a:ext uri="{FF2B5EF4-FFF2-40B4-BE49-F238E27FC236}">
                <a16:creationId xmlns:a16="http://schemas.microsoft.com/office/drawing/2014/main" id="{6F3B4C85-93E9-1724-7279-3091DF7E4B28}"/>
              </a:ext>
            </a:extLst>
          </p:cNvPr>
          <p:cNvSpPr/>
          <p:nvPr/>
        </p:nvSpPr>
        <p:spPr>
          <a:xfrm>
            <a:off x="4790694" y="1742935"/>
            <a:ext cx="2610612" cy="2610612"/>
          </a:xfrm>
          <a:prstGeom prst="ellipse">
            <a:avLst/>
          </a:prstGeom>
          <a:solidFill>
            <a:schemeClr val="bg1">
              <a:lumMod val="95000"/>
              <a:alpha val="5098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ABDADE4D-6C6B-633D-621F-4C75F888C02E}"/>
              </a:ext>
            </a:extLst>
          </p:cNvPr>
          <p:cNvSpPr/>
          <p:nvPr/>
        </p:nvSpPr>
        <p:spPr>
          <a:xfrm>
            <a:off x="3886568" y="3207308"/>
            <a:ext cx="2610612" cy="2610612"/>
          </a:xfrm>
          <a:prstGeom prst="ellipse">
            <a:avLst/>
          </a:prstGeom>
          <a:solidFill>
            <a:srgbClr val="FF3300">
              <a:alpha val="5098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70A2A4AF-3E44-ADBB-6ED7-7F7EA10A539B}"/>
              </a:ext>
            </a:extLst>
          </p:cNvPr>
          <p:cNvSpPr/>
          <p:nvPr/>
        </p:nvSpPr>
        <p:spPr>
          <a:xfrm>
            <a:off x="5694820" y="3207308"/>
            <a:ext cx="2610612" cy="2610612"/>
          </a:xfrm>
          <a:prstGeom prst="ellipse">
            <a:avLst/>
          </a:prstGeom>
          <a:solidFill>
            <a:srgbClr val="008000">
              <a:alpha val="5098"/>
            </a:srgb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7D369744-D0FC-396A-EED2-CC9C6D6441F9}"/>
              </a:ext>
            </a:extLst>
          </p:cNvPr>
          <p:cNvSpPr/>
          <p:nvPr/>
        </p:nvSpPr>
        <p:spPr>
          <a:xfrm>
            <a:off x="5046413" y="1473633"/>
            <a:ext cx="2099174" cy="5386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b="1" dirty="0">
                <a:solidFill>
                  <a:schemeClr val="bg1">
                    <a:lumMod val="8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ユーザに価値を提供し、</a:t>
            </a:r>
            <a:endParaRPr kumimoji="1" lang="en-US" altLang="ja-JP" sz="1100" b="1" dirty="0">
              <a:solidFill>
                <a:schemeClr val="bg1">
                  <a:lumMod val="85000"/>
                </a:schemeClr>
              </a:solidFill>
              <a:latin typeface="Yu Gothic UI 本文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100" b="1" dirty="0">
                <a:solidFill>
                  <a:schemeClr val="bg1">
                    <a:lumMod val="8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利益が上がるように仕組化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D06A5CBC-99FE-4C1C-AD2C-42F8066AB569}"/>
              </a:ext>
            </a:extLst>
          </p:cNvPr>
          <p:cNvSpPr/>
          <p:nvPr/>
        </p:nvSpPr>
        <p:spPr>
          <a:xfrm>
            <a:off x="2691520" y="5231854"/>
            <a:ext cx="2099174" cy="5386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ユーザーに価値を提供する</a:t>
            </a:r>
            <a:endParaRPr kumimoji="1" lang="en-US" altLang="ja-JP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ための手段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67F4C88C-F5C4-E8AC-671E-E02DA33376B9}"/>
              </a:ext>
            </a:extLst>
          </p:cNvPr>
          <p:cNvSpPr/>
          <p:nvPr/>
        </p:nvSpPr>
        <p:spPr>
          <a:xfrm>
            <a:off x="7505049" y="5231854"/>
            <a:ext cx="2099174" cy="538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b="1" dirty="0">
                <a:solidFill>
                  <a:srgbClr val="000000"/>
                </a:solidFill>
                <a:latin typeface="Yu Gothic UI 本文"/>
                <a:ea typeface="Hiragino Kaku Gothic Pro W3" panose="020B0300000000000000" pitchFamily="34" charset="-128"/>
              </a:rPr>
              <a:t>ユーザーが本当に求めているものを発見し、提供する形・プロセスを求める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02730E7A-BE64-325B-8E40-2B93B50BA8F4}"/>
              </a:ext>
            </a:extLst>
          </p:cNvPr>
          <p:cNvSpPr/>
          <p:nvPr/>
        </p:nvSpPr>
        <p:spPr>
          <a:xfrm>
            <a:off x="5106051" y="2401253"/>
            <a:ext cx="1979898" cy="36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bg1">
                    <a:lumMod val="8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Business</a:t>
            </a:r>
            <a:endParaRPr kumimoji="1" lang="ja-JP" altLang="en-US" sz="2400" b="1" dirty="0">
              <a:solidFill>
                <a:schemeClr val="bg1">
                  <a:lumMod val="85000"/>
                </a:schemeClr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D165C9F-4F40-6997-D173-32196B5D529E}"/>
              </a:ext>
            </a:extLst>
          </p:cNvPr>
          <p:cNvSpPr/>
          <p:nvPr/>
        </p:nvSpPr>
        <p:spPr>
          <a:xfrm>
            <a:off x="6421254" y="4498411"/>
            <a:ext cx="1979898" cy="36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accent6"/>
                </a:solidFill>
                <a:latin typeface="Yu Gothic UI 本文"/>
                <a:ea typeface="Hiragino Kaku Gothic Pro W3" panose="020B0300000000000000" pitchFamily="34" charset="-128"/>
              </a:rPr>
              <a:t>Creative</a:t>
            </a:r>
            <a:endParaRPr kumimoji="1" lang="ja-JP" altLang="en-US" sz="2400" b="1" dirty="0">
              <a:solidFill>
                <a:schemeClr val="accent6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ECEFB84-163E-59B3-6DA8-D5D5F3BD5D61}"/>
              </a:ext>
            </a:extLst>
          </p:cNvPr>
          <p:cNvSpPr/>
          <p:nvPr/>
        </p:nvSpPr>
        <p:spPr>
          <a:xfrm>
            <a:off x="3871241" y="4498411"/>
            <a:ext cx="1979898" cy="36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latin typeface="Yu Gothic UI 本文"/>
                <a:ea typeface="Hiragino Kaku Gothic Pro W3" panose="020B0300000000000000" pitchFamily="34" charset="-128"/>
              </a:rPr>
              <a:t>Technology</a:t>
            </a:r>
            <a:endParaRPr kumimoji="1" lang="ja-JP" altLang="en-US" sz="2400" b="1" dirty="0">
              <a:solidFill>
                <a:srgbClr val="FF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A953F093-89B5-E398-5130-18AB5F80137D}"/>
              </a:ext>
            </a:extLst>
          </p:cNvPr>
          <p:cNvSpPr>
            <a:spLocks/>
          </p:cNvSpPr>
          <p:nvPr/>
        </p:nvSpPr>
        <p:spPr>
          <a:xfrm>
            <a:off x="6547704" y="3461499"/>
            <a:ext cx="838200" cy="254000"/>
          </a:xfrm>
          <a:prstGeom prst="roundRect">
            <a:avLst/>
          </a:prstGeom>
          <a:gradFill flip="none" rotWithShape="1">
            <a:gsLst>
              <a:gs pos="100000">
                <a:srgbClr val="4472C4"/>
              </a:gs>
              <a:gs pos="51000">
                <a:srgbClr val="4472C4"/>
              </a:gs>
              <a:gs pos="0">
                <a:srgbClr val="70AD47"/>
              </a:gs>
              <a:gs pos="50000">
                <a:srgbClr val="70AD47"/>
              </a:gs>
            </a:gsLst>
            <a:lin ang="13500000" scaled="1"/>
            <a:tileRect/>
          </a:gra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ペルソナ</a:t>
            </a:r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5218795C-9461-E9F9-6F31-8E65A5B088D4}"/>
              </a:ext>
            </a:extLst>
          </p:cNvPr>
          <p:cNvSpPr/>
          <p:nvPr/>
        </p:nvSpPr>
        <p:spPr>
          <a:xfrm>
            <a:off x="6868109" y="3909857"/>
            <a:ext cx="838200" cy="254000"/>
          </a:xfrm>
          <a:prstGeom prst="roundRect">
            <a:avLst/>
          </a:prstGeom>
          <a:gradFill flip="none" rotWithShape="1">
            <a:gsLst>
              <a:gs pos="100000">
                <a:srgbClr val="4472C4"/>
              </a:gs>
              <a:gs pos="75000">
                <a:srgbClr val="4472C4"/>
              </a:gs>
              <a:gs pos="0">
                <a:srgbClr val="70AD47"/>
              </a:gs>
              <a:gs pos="71000">
                <a:srgbClr val="70AD47"/>
              </a:gs>
            </a:gsLst>
            <a:lin ang="13500000" scaled="1"/>
            <a:tileRect/>
          </a:gra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CJM</a:t>
            </a:r>
            <a:endParaRPr lang="ja-JP" altLang="en-US" sz="1200" b="1" dirty="0">
              <a:solidFill>
                <a:srgbClr val="FFFFFF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7E4356C4-D170-750B-7F5F-533AF5A6E3CF}"/>
              </a:ext>
            </a:extLst>
          </p:cNvPr>
          <p:cNvSpPr/>
          <p:nvPr/>
        </p:nvSpPr>
        <p:spPr>
          <a:xfrm>
            <a:off x="5317987" y="2763601"/>
            <a:ext cx="1633414" cy="25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ビジネスキャンバス</a:t>
            </a:r>
          </a:p>
        </p:txBody>
      </p:sp>
      <p:sp>
        <p:nvSpPr>
          <p:cNvPr id="84" name="四角形: 角を丸くする 83">
            <a:extLst>
              <a:ext uri="{FF2B5EF4-FFF2-40B4-BE49-F238E27FC236}">
                <a16:creationId xmlns:a16="http://schemas.microsoft.com/office/drawing/2014/main" id="{531D9A4E-B3FB-3C1B-692E-D3FD867AD7CB}"/>
              </a:ext>
            </a:extLst>
          </p:cNvPr>
          <p:cNvSpPr/>
          <p:nvPr/>
        </p:nvSpPr>
        <p:spPr>
          <a:xfrm>
            <a:off x="4448981" y="4291862"/>
            <a:ext cx="838200" cy="254000"/>
          </a:xfrm>
          <a:prstGeom prst="roundRect">
            <a:avLst/>
          </a:prstGeom>
          <a:solidFill>
            <a:srgbClr val="C00000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アーキ図</a:t>
            </a:r>
          </a:p>
        </p:txBody>
      </p:sp>
      <p:sp>
        <p:nvSpPr>
          <p:cNvPr id="85" name="四角形: 角を丸くする 84">
            <a:extLst>
              <a:ext uri="{FF2B5EF4-FFF2-40B4-BE49-F238E27FC236}">
                <a16:creationId xmlns:a16="http://schemas.microsoft.com/office/drawing/2014/main" id="{5DDE29CA-97AA-92C5-95C5-0476E0C76518}"/>
              </a:ext>
            </a:extLst>
          </p:cNvPr>
          <p:cNvSpPr/>
          <p:nvPr/>
        </p:nvSpPr>
        <p:spPr>
          <a:xfrm>
            <a:off x="5461367" y="4901912"/>
            <a:ext cx="1349929" cy="371881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50000">
                <a:srgbClr val="FF0000"/>
              </a:gs>
              <a:gs pos="50000">
                <a:srgbClr val="70AD47"/>
              </a:gs>
              <a:gs pos="100000">
                <a:srgbClr val="70AD47"/>
              </a:gs>
            </a:gsLst>
            <a:lin ang="0" scaled="1"/>
            <a:tileRect/>
          </a:gra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サービス</a:t>
            </a:r>
            <a:endParaRPr kumimoji="1" lang="en-US" altLang="ja-JP" sz="1200" b="1" dirty="0">
              <a:solidFill>
                <a:srgbClr val="FFFFFF"/>
              </a:solidFill>
              <a:latin typeface="Yu Gothic UI 本文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ブループリント</a:t>
            </a:r>
          </a:p>
        </p:txBody>
      </p:sp>
      <p:sp>
        <p:nvSpPr>
          <p:cNvPr id="86" name="四角形: 角を丸くする 85">
            <a:extLst>
              <a:ext uri="{FF2B5EF4-FFF2-40B4-BE49-F238E27FC236}">
                <a16:creationId xmlns:a16="http://schemas.microsoft.com/office/drawing/2014/main" id="{FEE95932-C2FE-0CD3-68E3-46CF5EA8CA02}"/>
              </a:ext>
            </a:extLst>
          </p:cNvPr>
          <p:cNvSpPr/>
          <p:nvPr/>
        </p:nvSpPr>
        <p:spPr>
          <a:xfrm>
            <a:off x="4883484" y="3461499"/>
            <a:ext cx="838200" cy="2540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50000">
                <a:srgbClr val="FF0000"/>
              </a:gs>
              <a:gs pos="50000">
                <a:srgbClr val="4472C4"/>
              </a:gs>
              <a:gs pos="100000">
                <a:srgbClr val="4472C4"/>
              </a:gs>
            </a:gsLst>
            <a:lin ang="18900000" scaled="1"/>
            <a:tileRect/>
          </a:gra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ER</a:t>
            </a:r>
            <a:r>
              <a:rPr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図</a:t>
            </a:r>
            <a:endParaRPr kumimoji="1" lang="ja-JP" altLang="en-US" sz="1200" b="1" dirty="0">
              <a:solidFill>
                <a:srgbClr val="FFFFFF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1BDFBDFC-66C9-CF31-6713-BF78BB553750}"/>
              </a:ext>
            </a:extLst>
          </p:cNvPr>
          <p:cNvSpPr/>
          <p:nvPr/>
        </p:nvSpPr>
        <p:spPr>
          <a:xfrm>
            <a:off x="1361068" y="1489751"/>
            <a:ext cx="2099174" cy="5386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b="1" dirty="0">
                <a:solidFill>
                  <a:schemeClr val="bg1">
                    <a:lumMod val="8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“</a:t>
            </a:r>
            <a:r>
              <a:rPr kumimoji="1" lang="en-US" altLang="ja-JP" sz="1100" b="1" dirty="0">
                <a:solidFill>
                  <a:schemeClr val="bg1">
                    <a:lumMod val="8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Product</a:t>
            </a:r>
            <a:r>
              <a:rPr kumimoji="1" lang="ja-JP" altLang="en-US" sz="1100" b="1" dirty="0">
                <a:solidFill>
                  <a:schemeClr val="bg1">
                    <a:lumMod val="8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”を時系列で</a:t>
            </a:r>
            <a:r>
              <a:rPr kumimoji="1" lang="en-US" altLang="ja-JP" sz="1100" b="1" dirty="0">
                <a:solidFill>
                  <a:schemeClr val="bg1">
                    <a:lumMod val="8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Management</a:t>
            </a:r>
            <a:r>
              <a:rPr kumimoji="1" lang="ja-JP" altLang="en-US" sz="1100" b="1" dirty="0">
                <a:solidFill>
                  <a:schemeClr val="bg1">
                    <a:lumMod val="8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する役割</a:t>
            </a:r>
            <a:endParaRPr kumimoji="1" lang="en-US" altLang="ja-JP" sz="1100" b="1" dirty="0">
              <a:solidFill>
                <a:schemeClr val="bg1">
                  <a:lumMod val="85000"/>
                </a:schemeClr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FD191243-7756-86D8-EFC9-D9A39A6B5960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2410655" y="2028355"/>
            <a:ext cx="1237801" cy="98924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C5EED553-F55A-04EE-15CB-AA6A14E04612}"/>
              </a:ext>
            </a:extLst>
          </p:cNvPr>
          <p:cNvSpPr/>
          <p:nvPr/>
        </p:nvSpPr>
        <p:spPr>
          <a:xfrm>
            <a:off x="1093032" y="1103224"/>
            <a:ext cx="2635245" cy="36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bg1">
                    <a:lumMod val="8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Product Manager</a:t>
            </a:r>
            <a:endParaRPr kumimoji="1" lang="ja-JP" altLang="en-US" sz="2400" b="1" dirty="0">
              <a:solidFill>
                <a:schemeClr val="bg1">
                  <a:lumMod val="85000"/>
                </a:schemeClr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3D97262D-7A3E-B5E3-9AD9-B3BD851027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86047" y="1191268"/>
            <a:ext cx="2716765" cy="1522018"/>
          </a:xfrm>
          <a:prstGeom prst="round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7D4DCCD-5A26-C8E4-1F8B-C55CAB35762E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7287209" y="1952277"/>
            <a:ext cx="1598838" cy="5856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C0574FBF-1CD1-B8F9-C960-1FDF63F28026}"/>
              </a:ext>
            </a:extLst>
          </p:cNvPr>
          <p:cNvSpPr/>
          <p:nvPr/>
        </p:nvSpPr>
        <p:spPr>
          <a:xfrm>
            <a:off x="5543237" y="3798390"/>
            <a:ext cx="1182914" cy="413308"/>
          </a:xfrm>
          <a:prstGeom prst="roundRect">
            <a:avLst/>
          </a:prstGeom>
          <a:solidFill>
            <a:srgbClr val="FFFFFF">
              <a:alpha val="6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110" name="四角形: 角を丸くする 109">
            <a:extLst>
              <a:ext uri="{FF2B5EF4-FFF2-40B4-BE49-F238E27FC236}">
                <a16:creationId xmlns:a16="http://schemas.microsoft.com/office/drawing/2014/main" id="{BA3AB042-DC35-E906-C3CE-DB2BF7522492}"/>
              </a:ext>
            </a:extLst>
          </p:cNvPr>
          <p:cNvSpPr>
            <a:spLocks/>
          </p:cNvSpPr>
          <p:nvPr/>
        </p:nvSpPr>
        <p:spPr>
          <a:xfrm>
            <a:off x="5520014" y="3801509"/>
            <a:ext cx="1229360" cy="362348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accent4">
                    <a:lumMod val="75000"/>
                  </a:schemeClr>
                </a:solidFill>
                <a:latin typeface="Yu Gothic UI 本文"/>
                <a:ea typeface="Hiragino Kaku Gothic Pro W3" panose="020B0300000000000000" pitchFamily="34" charset="-128"/>
              </a:rPr>
              <a:t>Product</a:t>
            </a:r>
            <a:endParaRPr kumimoji="1" lang="ja-JP" altLang="en-US" sz="2400" b="1" dirty="0">
              <a:solidFill>
                <a:schemeClr val="accent4">
                  <a:lumMod val="75000"/>
                </a:schemeClr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pic>
        <p:nvPicPr>
          <p:cNvPr id="113" name="グラフィックス 112" descr="男性のプロフィール">
            <a:extLst>
              <a:ext uri="{FF2B5EF4-FFF2-40B4-BE49-F238E27FC236}">
                <a16:creationId xmlns:a16="http://schemas.microsoft.com/office/drawing/2014/main" id="{64275CE1-1B52-2819-EB7C-20E64C62A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4794" y="4795948"/>
            <a:ext cx="426575" cy="426575"/>
          </a:xfrm>
          <a:prstGeom prst="rect">
            <a:avLst/>
          </a:prstGeom>
        </p:spPr>
      </p:pic>
      <p:pic>
        <p:nvPicPr>
          <p:cNvPr id="115" name="グラフィックス 114" descr="女性のプロフィール">
            <a:extLst>
              <a:ext uri="{FF2B5EF4-FFF2-40B4-BE49-F238E27FC236}">
                <a16:creationId xmlns:a16="http://schemas.microsoft.com/office/drawing/2014/main" id="{32594F0C-FC86-80AA-3A32-09CC52550D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2712" y="2089179"/>
            <a:ext cx="426575" cy="426575"/>
          </a:xfrm>
          <a:prstGeom prst="rect">
            <a:avLst/>
          </a:prstGeom>
        </p:spPr>
      </p:pic>
      <p:pic>
        <p:nvPicPr>
          <p:cNvPr id="117" name="グラフィックス 116" descr="男子生徒">
            <a:extLst>
              <a:ext uri="{FF2B5EF4-FFF2-40B4-BE49-F238E27FC236}">
                <a16:creationId xmlns:a16="http://schemas.microsoft.com/office/drawing/2014/main" id="{ADF5E6F2-B799-995D-7CE5-88FA35F179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88019" y="4795948"/>
            <a:ext cx="426575" cy="426575"/>
          </a:xfrm>
          <a:prstGeom prst="rect">
            <a:avLst/>
          </a:prstGeom>
        </p:spPr>
      </p:pic>
      <p:pic>
        <p:nvPicPr>
          <p:cNvPr id="119" name="グラフィックス 118" descr="ユーザー">
            <a:extLst>
              <a:ext uri="{FF2B5EF4-FFF2-40B4-BE49-F238E27FC236}">
                <a16:creationId xmlns:a16="http://schemas.microsoft.com/office/drawing/2014/main" id="{43C771A1-B74D-B9CD-B7C4-7CDE0CC61C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7367" y="2083359"/>
            <a:ext cx="426575" cy="426575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22431BE8-6606-7D48-EF35-4EDF30453E93}"/>
              </a:ext>
            </a:extLst>
          </p:cNvPr>
          <p:cNvSpPr>
            <a:spLocks/>
          </p:cNvSpPr>
          <p:nvPr/>
        </p:nvSpPr>
        <p:spPr>
          <a:xfrm>
            <a:off x="8886047" y="1191268"/>
            <a:ext cx="2716765" cy="1522018"/>
          </a:xfrm>
          <a:prstGeom prst="round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A071DB5-1FE6-7E54-E205-99D0F712F51F}"/>
              </a:ext>
            </a:extLst>
          </p:cNvPr>
          <p:cNvSpPr>
            <a:spLocks/>
          </p:cNvSpPr>
          <p:nvPr/>
        </p:nvSpPr>
        <p:spPr>
          <a:xfrm>
            <a:off x="6547704" y="3461499"/>
            <a:ext cx="838200" cy="254000"/>
          </a:xfrm>
          <a:prstGeom prst="round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EA65DB5-B4C8-D3F7-0A60-CB972F013569}"/>
              </a:ext>
            </a:extLst>
          </p:cNvPr>
          <p:cNvSpPr>
            <a:spLocks/>
          </p:cNvSpPr>
          <p:nvPr/>
        </p:nvSpPr>
        <p:spPr>
          <a:xfrm>
            <a:off x="4448981" y="4291862"/>
            <a:ext cx="838200" cy="254000"/>
          </a:xfrm>
          <a:prstGeom prst="round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F91CCBB-01E1-65AD-DFC0-6C1F900A1C4B}"/>
              </a:ext>
            </a:extLst>
          </p:cNvPr>
          <p:cNvSpPr>
            <a:spLocks/>
          </p:cNvSpPr>
          <p:nvPr/>
        </p:nvSpPr>
        <p:spPr>
          <a:xfrm>
            <a:off x="4883484" y="3461499"/>
            <a:ext cx="838200" cy="254000"/>
          </a:xfrm>
          <a:prstGeom prst="round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2D90D1C-222C-4E70-DDFA-A6454816B8E2}"/>
              </a:ext>
            </a:extLst>
          </p:cNvPr>
          <p:cNvSpPr>
            <a:spLocks/>
          </p:cNvSpPr>
          <p:nvPr/>
        </p:nvSpPr>
        <p:spPr>
          <a:xfrm>
            <a:off x="6868109" y="3909857"/>
            <a:ext cx="838200" cy="254000"/>
          </a:xfrm>
          <a:prstGeom prst="round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142F01B-D0DF-D3CB-0191-0F2DCA28CBAB}"/>
              </a:ext>
            </a:extLst>
          </p:cNvPr>
          <p:cNvSpPr>
            <a:spLocks/>
          </p:cNvSpPr>
          <p:nvPr/>
        </p:nvSpPr>
        <p:spPr>
          <a:xfrm>
            <a:off x="5520014" y="3801509"/>
            <a:ext cx="1229360" cy="362348"/>
          </a:xfrm>
          <a:prstGeom prst="round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rgbClr val="00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9F0C4BD-3325-1A19-F7B0-7E2DABA31293}"/>
              </a:ext>
            </a:extLst>
          </p:cNvPr>
          <p:cNvSpPr/>
          <p:nvPr/>
        </p:nvSpPr>
        <p:spPr>
          <a:xfrm>
            <a:off x="5455642" y="5327338"/>
            <a:ext cx="1349929" cy="371881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50000">
                <a:srgbClr val="FF0000"/>
              </a:gs>
              <a:gs pos="50000">
                <a:srgbClr val="70AD47"/>
              </a:gs>
              <a:gs pos="100000">
                <a:srgbClr val="70AD47"/>
              </a:gs>
            </a:gsLst>
            <a:lin ang="0" scaled="1"/>
            <a:tileRect/>
          </a:gra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ユーザー</a:t>
            </a:r>
            <a:endParaRPr lang="en-US" altLang="ja-JP" sz="1200" b="1" dirty="0">
              <a:solidFill>
                <a:srgbClr val="FFFFFF"/>
              </a:solidFill>
              <a:latin typeface="Yu Gothic UI 本文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42629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89D0075-9762-9625-4A12-DBFA15E07F4F}"/>
              </a:ext>
            </a:extLst>
          </p:cNvPr>
          <p:cNvSpPr/>
          <p:nvPr/>
        </p:nvSpPr>
        <p:spPr>
          <a:xfrm>
            <a:off x="6429399" y="4865467"/>
            <a:ext cx="4630366" cy="985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D0E7D629-FD03-6A4C-FDD6-01AB9E6B2B21}"/>
              </a:ext>
            </a:extLst>
          </p:cNvPr>
          <p:cNvSpPr/>
          <p:nvPr/>
        </p:nvSpPr>
        <p:spPr>
          <a:xfrm>
            <a:off x="4299626" y="1384246"/>
            <a:ext cx="6750995" cy="3361320"/>
          </a:xfrm>
          <a:custGeom>
            <a:avLst/>
            <a:gdLst>
              <a:gd name="connsiteX0" fmla="*/ 0 w 6750995"/>
              <a:gd name="connsiteY0" fmla="*/ 116732 h 2762655"/>
              <a:gd name="connsiteX1" fmla="*/ 0 w 6750995"/>
              <a:gd name="connsiteY1" fmla="*/ 2762655 h 2762655"/>
              <a:gd name="connsiteX2" fmla="*/ 6750995 w 6750995"/>
              <a:gd name="connsiteY2" fmla="*/ 2762655 h 2762655"/>
              <a:gd name="connsiteX3" fmla="*/ 6750995 w 6750995"/>
              <a:gd name="connsiteY3" fmla="*/ 0 h 2762655"/>
              <a:gd name="connsiteX4" fmla="*/ 38910 w 6750995"/>
              <a:gd name="connsiteY4" fmla="*/ 0 h 27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0995" h="2762655">
                <a:moveTo>
                  <a:pt x="0" y="116732"/>
                </a:moveTo>
                <a:lnTo>
                  <a:pt x="0" y="2762655"/>
                </a:lnTo>
                <a:lnTo>
                  <a:pt x="6750995" y="2762655"/>
                </a:lnTo>
                <a:lnTo>
                  <a:pt x="6750995" y="0"/>
                </a:lnTo>
                <a:lnTo>
                  <a:pt x="38910" y="0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D8411AB-9842-7810-FD69-CECBDA80E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ja-JP" altLang="en-US" dirty="0"/>
              <a:t>それぞれのフレームイメージ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17150F5-3B25-ECEE-6E9A-FC3E35B32D8A}"/>
              </a:ext>
            </a:extLst>
          </p:cNvPr>
          <p:cNvSpPr/>
          <p:nvPr/>
        </p:nvSpPr>
        <p:spPr>
          <a:xfrm>
            <a:off x="5637144" y="1508752"/>
            <a:ext cx="2755726" cy="6806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サービスブループリント</a:t>
            </a:r>
            <a:endParaRPr kumimoji="1" lang="en-US" altLang="ja-JP" sz="14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サービス提供の裏側</a:t>
            </a:r>
            <a:r>
              <a:rPr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の全体</a:t>
            </a:r>
            <a:r>
              <a:rPr kumimoji="1"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設計図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70C2FC5-0C00-8146-055A-856D0AFFCF0A}"/>
              </a:ext>
            </a:extLst>
          </p:cNvPr>
          <p:cNvSpPr/>
          <p:nvPr/>
        </p:nvSpPr>
        <p:spPr>
          <a:xfrm>
            <a:off x="6870862" y="3157940"/>
            <a:ext cx="2755726" cy="6806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ぺーパープロト</a:t>
            </a:r>
            <a:endParaRPr lang="en-US" altLang="ja-JP" sz="14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手書き</a:t>
            </a:r>
            <a:r>
              <a:rPr kumimoji="1"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で簡易的に作る試作品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2F8893F7-34D0-C124-2C25-11283F543A45}"/>
              </a:ext>
            </a:extLst>
          </p:cNvPr>
          <p:cNvSpPr/>
          <p:nvPr/>
        </p:nvSpPr>
        <p:spPr>
          <a:xfrm>
            <a:off x="6870862" y="3990777"/>
            <a:ext cx="2755726" cy="6806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ワイヤーフレーム</a:t>
            </a:r>
            <a:endParaRPr kumimoji="1" lang="en-US" altLang="ja-JP" sz="14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画面構成の骨組み図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16C72F7-4F04-FD32-E2DA-ADEC89025557}"/>
              </a:ext>
            </a:extLst>
          </p:cNvPr>
          <p:cNvSpPr/>
          <p:nvPr/>
        </p:nvSpPr>
        <p:spPr>
          <a:xfrm>
            <a:off x="6880006" y="4996081"/>
            <a:ext cx="2755726" cy="6806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デザインプロト</a:t>
            </a:r>
            <a:endParaRPr lang="en-US" altLang="ja-JP" sz="14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視覚的な要素を含めた試作品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661024ED-E58D-FE1F-91F4-EA2EF4F15D8B}"/>
              </a:ext>
            </a:extLst>
          </p:cNvPr>
          <p:cNvSpPr/>
          <p:nvPr/>
        </p:nvSpPr>
        <p:spPr>
          <a:xfrm>
            <a:off x="3614220" y="2307286"/>
            <a:ext cx="7267368" cy="6806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ユーザーストーリー</a:t>
            </a:r>
            <a:endParaRPr kumimoji="1" lang="en-US" altLang="ja-JP" sz="14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ユーザーの行動とニーズを記述（し、提供範囲を決める）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6B78CC86-CE9A-B889-702E-DEA3BBF09CD2}"/>
              </a:ext>
            </a:extLst>
          </p:cNvPr>
          <p:cNvSpPr/>
          <p:nvPr/>
        </p:nvSpPr>
        <p:spPr>
          <a:xfrm>
            <a:off x="588946" y="1384246"/>
            <a:ext cx="2755726" cy="6806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リーンキャンバス</a:t>
            </a:r>
            <a:endParaRPr kumimoji="1" lang="en-US" altLang="ja-JP" sz="14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ビジネスアイデアの全体像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33ED752-B513-8FA1-EB4C-F9FF30A6D053}"/>
              </a:ext>
            </a:extLst>
          </p:cNvPr>
          <p:cNvSpPr/>
          <p:nvPr/>
        </p:nvSpPr>
        <p:spPr>
          <a:xfrm>
            <a:off x="9152969" y="5971241"/>
            <a:ext cx="1979898" cy="36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latin typeface="Yu Gothic UI 本文"/>
                <a:ea typeface="Hiragino Kaku Gothic Pro W3" panose="020B0300000000000000" pitchFamily="34" charset="-128"/>
              </a:rPr>
              <a:t>Technology</a:t>
            </a:r>
            <a:endParaRPr kumimoji="1" lang="ja-JP" altLang="en-US" sz="2400" b="1" dirty="0">
              <a:solidFill>
                <a:srgbClr val="FF0000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AB942EE-C7D7-62AD-3EA5-AC4B0226EE80}"/>
              </a:ext>
            </a:extLst>
          </p:cNvPr>
          <p:cNvSpPr/>
          <p:nvPr/>
        </p:nvSpPr>
        <p:spPr>
          <a:xfrm>
            <a:off x="4848873" y="5971241"/>
            <a:ext cx="1979898" cy="36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accent6"/>
                </a:solidFill>
                <a:latin typeface="Yu Gothic UI 本文"/>
                <a:ea typeface="Hiragino Kaku Gothic Pro W3" panose="020B0300000000000000" pitchFamily="34" charset="-128"/>
              </a:rPr>
              <a:t>Creative</a:t>
            </a:r>
            <a:endParaRPr kumimoji="1" lang="ja-JP" altLang="en-US" sz="2400" b="1" dirty="0">
              <a:solidFill>
                <a:schemeClr val="accent6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5BB09C-E003-1291-1DF6-6DEEA48F159F}"/>
              </a:ext>
            </a:extLst>
          </p:cNvPr>
          <p:cNvSpPr/>
          <p:nvPr/>
        </p:nvSpPr>
        <p:spPr>
          <a:xfrm>
            <a:off x="954341" y="5971241"/>
            <a:ext cx="1979898" cy="36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  <a:latin typeface="Yu Gothic UI 本文"/>
                <a:ea typeface="Hiragino Kaku Gothic Pro W3" panose="020B0300000000000000" pitchFamily="34" charset="-128"/>
              </a:rPr>
              <a:t>Business</a:t>
            </a:r>
            <a:endParaRPr kumimoji="1" lang="ja-JP" altLang="en-US" sz="2400" b="1" dirty="0">
              <a:solidFill>
                <a:schemeClr val="accent1"/>
              </a:solidFill>
              <a:latin typeface="Yu Gothic UI 本文"/>
              <a:ea typeface="Hiragino Kaku Gothic Pro W3" panose="020B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A2E1D7D-3D48-46AF-0CB2-918B3E0BC139}"/>
              </a:ext>
            </a:extLst>
          </p:cNvPr>
          <p:cNvSpPr txBox="1"/>
          <p:nvPr/>
        </p:nvSpPr>
        <p:spPr>
          <a:xfrm>
            <a:off x="10248210" y="1471217"/>
            <a:ext cx="95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525252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UX</a:t>
            </a:r>
            <a:endParaRPr kumimoji="1" lang="ja-JP" altLang="en-US" dirty="0">
              <a:solidFill>
                <a:srgbClr val="525252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A4DA6CB-5AE8-ABD0-A1FB-13BA27FBB155}"/>
              </a:ext>
            </a:extLst>
          </p:cNvPr>
          <p:cNvSpPr txBox="1"/>
          <p:nvPr/>
        </p:nvSpPr>
        <p:spPr>
          <a:xfrm>
            <a:off x="10247912" y="5211483"/>
            <a:ext cx="95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525252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UI</a:t>
            </a:r>
            <a:endParaRPr kumimoji="1" lang="ja-JP" altLang="en-US" dirty="0">
              <a:solidFill>
                <a:srgbClr val="525252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966120C5-F5C0-4D51-BE4E-2279FBA41919}"/>
              </a:ext>
            </a:extLst>
          </p:cNvPr>
          <p:cNvSpPr/>
          <p:nvPr/>
        </p:nvSpPr>
        <p:spPr>
          <a:xfrm>
            <a:off x="588946" y="2224988"/>
            <a:ext cx="2755726" cy="6806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ペルソナ</a:t>
            </a:r>
            <a:endParaRPr lang="en-US" altLang="ja-JP" sz="14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顧客の具体的イメージ</a:t>
            </a:r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CE975E29-E4C9-F478-F39E-75640BA181F7}"/>
              </a:ext>
            </a:extLst>
          </p:cNvPr>
          <p:cNvSpPr/>
          <p:nvPr/>
        </p:nvSpPr>
        <p:spPr>
          <a:xfrm>
            <a:off x="2504146" y="3116610"/>
            <a:ext cx="2755726" cy="6806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カスタマージャーニーマップ</a:t>
            </a:r>
            <a:endParaRPr kumimoji="1" lang="en-US" altLang="ja-JP" sz="14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顧客の体験の流れ・タッチポイント</a:t>
            </a:r>
            <a:endParaRPr kumimoji="1" lang="en-US" altLang="ja-JP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を可視化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C7282F17-26CF-AE40-917E-7505D6625F9C}"/>
              </a:ext>
            </a:extLst>
          </p:cNvPr>
          <p:cNvCxnSpPr/>
          <p:nvPr/>
        </p:nvCxnSpPr>
        <p:spPr>
          <a:xfrm>
            <a:off x="408562" y="6489229"/>
            <a:ext cx="10992255" cy="0"/>
          </a:xfrm>
          <a:prstGeom prst="straightConnector1">
            <a:avLst/>
          </a:prstGeom>
          <a:ln w="114300">
            <a:gradFill flip="none" rotWithShape="1">
              <a:gsLst>
                <a:gs pos="50000">
                  <a:schemeClr val="accent6">
                    <a:lumMod val="60000"/>
                    <a:lumOff val="4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6841525-B93B-0BC9-842B-F0B5E4586E49}"/>
              </a:ext>
            </a:extLst>
          </p:cNvPr>
          <p:cNvSpPr txBox="1"/>
          <p:nvPr/>
        </p:nvSpPr>
        <p:spPr>
          <a:xfrm>
            <a:off x="3623364" y="2469990"/>
            <a:ext cx="3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C0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5B6D3BF-6C88-A589-EDCC-4F1487FBA7AA}"/>
              </a:ext>
            </a:extLst>
          </p:cNvPr>
          <p:cNvSpPr txBox="1"/>
          <p:nvPr/>
        </p:nvSpPr>
        <p:spPr>
          <a:xfrm>
            <a:off x="5656162" y="1808629"/>
            <a:ext cx="3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C0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①</a:t>
            </a:r>
            <a:endParaRPr kumimoji="1" lang="ja-JP" altLang="en-US" b="1" dirty="0">
              <a:solidFill>
                <a:srgbClr val="C0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765DD4B-8BE5-B597-49E2-F163480813A1}"/>
              </a:ext>
            </a:extLst>
          </p:cNvPr>
          <p:cNvSpPr txBox="1"/>
          <p:nvPr/>
        </p:nvSpPr>
        <p:spPr>
          <a:xfrm>
            <a:off x="6888511" y="3315284"/>
            <a:ext cx="3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C0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③</a:t>
            </a:r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9F8E4F2F-5480-D4AB-FBA9-34C85FDF779A}"/>
              </a:ext>
            </a:extLst>
          </p:cNvPr>
          <p:cNvSpPr/>
          <p:nvPr/>
        </p:nvSpPr>
        <p:spPr>
          <a:xfrm>
            <a:off x="11320169" y="1309056"/>
            <a:ext cx="374356" cy="4995501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0FD4B9-B004-7505-78D6-10AE2FD0DE35}"/>
              </a:ext>
            </a:extLst>
          </p:cNvPr>
          <p:cNvSpPr txBox="1"/>
          <p:nvPr/>
        </p:nvSpPr>
        <p:spPr>
          <a:xfrm>
            <a:off x="11255943" y="12865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>
                <a:solidFill>
                  <a:srgbClr val="525252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俯瞰</a:t>
            </a:r>
            <a:r>
              <a:rPr kumimoji="1" lang="ja-JP" altLang="en-US" dirty="0">
                <a:solidFill>
                  <a:srgbClr val="525252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0E24EA-E38C-7DA9-7D30-95775ABF68AB}"/>
              </a:ext>
            </a:extLst>
          </p:cNvPr>
          <p:cNvSpPr txBox="1"/>
          <p:nvPr/>
        </p:nvSpPr>
        <p:spPr>
          <a:xfrm>
            <a:off x="11314837" y="58574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rgbClr val="525252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具体的</a:t>
            </a:r>
          </a:p>
        </p:txBody>
      </p:sp>
    </p:spTree>
    <p:extLst>
      <p:ext uri="{BB962C8B-B14F-4D97-AF65-F5344CB8AC3E}">
        <p14:creationId xmlns:p14="http://schemas.microsoft.com/office/powerpoint/2010/main" val="279259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D04E67B-066C-2D08-AED1-0F696B7CE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今日の目的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7BAD6E-9D1E-EAE4-E2A8-1BDEA593113D}"/>
              </a:ext>
            </a:extLst>
          </p:cNvPr>
          <p:cNvSpPr txBox="1"/>
          <p:nvPr/>
        </p:nvSpPr>
        <p:spPr>
          <a:xfrm>
            <a:off x="214589" y="953467"/>
            <a:ext cx="1176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/>
              <a:t>プロトタイプ作成のためのフレームワークとその目的を理解し、着手できる状態にする</a:t>
            </a:r>
            <a:endParaRPr lang="ja-JP" altLang="en-US" sz="1800" dirty="0"/>
          </a:p>
        </p:txBody>
      </p:sp>
      <p:sp>
        <p:nvSpPr>
          <p:cNvPr id="5" name="角丸四角形 7">
            <a:extLst>
              <a:ext uri="{FF2B5EF4-FFF2-40B4-BE49-F238E27FC236}">
                <a16:creationId xmlns:a16="http://schemas.microsoft.com/office/drawing/2014/main" id="{1D843105-23BB-5922-D950-BFC7B6C01FB8}"/>
              </a:ext>
            </a:extLst>
          </p:cNvPr>
          <p:cNvSpPr/>
          <p:nvPr/>
        </p:nvSpPr>
        <p:spPr>
          <a:xfrm flipH="1">
            <a:off x="1592352" y="4088086"/>
            <a:ext cx="1201647" cy="9046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1600" dirty="0">
                <a:solidFill>
                  <a:schemeClr val="tx1"/>
                </a:solidFill>
                <a:latin typeface="+mn-ea"/>
              </a:rPr>
              <a:t>インタビュー</a:t>
            </a:r>
            <a:endParaRPr lang="en-US" altLang="ja-JP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角丸四角形 7">
            <a:extLst>
              <a:ext uri="{FF2B5EF4-FFF2-40B4-BE49-F238E27FC236}">
                <a16:creationId xmlns:a16="http://schemas.microsoft.com/office/drawing/2014/main" id="{29C3A850-131C-7BA8-8797-3D211C826194}"/>
              </a:ext>
            </a:extLst>
          </p:cNvPr>
          <p:cNvSpPr/>
          <p:nvPr/>
        </p:nvSpPr>
        <p:spPr>
          <a:xfrm flipH="1">
            <a:off x="1476082" y="1734252"/>
            <a:ext cx="9040029" cy="2057146"/>
          </a:xfrm>
          <a:prstGeom prst="roundRect">
            <a:avLst>
              <a:gd name="adj" fmla="val 1073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ja-JP" b="1" dirty="0">
              <a:solidFill>
                <a:srgbClr val="117FCD"/>
              </a:solidFill>
              <a:ea typeface="Yu Gothic UI" panose="020B0500000000000000" pitchFamily="34" charset="-128"/>
            </a:endParaRPr>
          </a:p>
        </p:txBody>
      </p:sp>
      <p:sp>
        <p:nvSpPr>
          <p:cNvPr id="7" name="角丸四角形 7">
            <a:extLst>
              <a:ext uri="{FF2B5EF4-FFF2-40B4-BE49-F238E27FC236}">
                <a16:creationId xmlns:a16="http://schemas.microsoft.com/office/drawing/2014/main" id="{E5A42B9F-2F5E-B92A-F9C5-C3884E03F022}"/>
              </a:ext>
            </a:extLst>
          </p:cNvPr>
          <p:cNvSpPr/>
          <p:nvPr/>
        </p:nvSpPr>
        <p:spPr>
          <a:xfrm flipH="1">
            <a:off x="4677537" y="4088086"/>
            <a:ext cx="1418463" cy="9046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・バリュープロポジション</a:t>
            </a:r>
            <a:endParaRPr lang="en-US" altLang="ja-JP" sz="14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・リーンキャンパス</a:t>
            </a:r>
            <a:endParaRPr lang="en-US" altLang="ja-JP" sz="14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・ライフゴール</a:t>
            </a:r>
            <a:endParaRPr lang="en-US" altLang="ja-JP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09F7BDE-227A-DDA0-182F-BBD11DFDE67C}"/>
              </a:ext>
            </a:extLst>
          </p:cNvPr>
          <p:cNvSpPr/>
          <p:nvPr/>
        </p:nvSpPr>
        <p:spPr>
          <a:xfrm flipH="1">
            <a:off x="7762722" y="4100577"/>
            <a:ext cx="2552866" cy="8797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・ペーパー</a:t>
            </a:r>
            <a:r>
              <a:rPr lang="en-US" altLang="ja-JP" sz="1400" dirty="0">
                <a:solidFill>
                  <a:schemeClr val="tx1"/>
                </a:solidFill>
                <a:latin typeface="+mn-ea"/>
              </a:rPr>
              <a:t>/</a:t>
            </a:r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デザインプロト</a:t>
            </a:r>
            <a:endParaRPr lang="en-US" altLang="ja-JP" sz="14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・サービスブループリント</a:t>
            </a:r>
            <a:endParaRPr lang="en-US" altLang="ja-JP" sz="14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・ユーザーストーリー</a:t>
            </a:r>
            <a:endParaRPr lang="en-US" altLang="ja-JP" sz="14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  <a:latin typeface="+mn-ea"/>
              </a:rPr>
              <a:t>MVP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8D7259-7F3F-1D08-3528-010137811144}"/>
              </a:ext>
            </a:extLst>
          </p:cNvPr>
          <p:cNvSpPr txBox="1"/>
          <p:nvPr/>
        </p:nvSpPr>
        <p:spPr>
          <a:xfrm>
            <a:off x="-108151" y="2766555"/>
            <a:ext cx="1742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b="1" dirty="0">
                <a:solidFill>
                  <a:schemeClr val="tx1"/>
                </a:solidFill>
                <a:latin typeface="+mn-lt"/>
              </a:rPr>
              <a:t>UX</a:t>
            </a:r>
            <a:r>
              <a:rPr lang="ja-JP" altLang="en-US" sz="1800" b="1" dirty="0">
                <a:solidFill>
                  <a:schemeClr val="tx1"/>
                </a:solidFill>
                <a:latin typeface="+mn-lt"/>
              </a:rPr>
              <a:t>デザイン</a:t>
            </a:r>
            <a:endParaRPr lang="en-US" altLang="ja-JP" sz="1800" b="1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ja-JP" altLang="en-US" sz="1800" b="1" dirty="0">
                <a:solidFill>
                  <a:schemeClr val="tx1"/>
                </a:solidFill>
                <a:latin typeface="+mn-lt"/>
              </a:rPr>
              <a:t>プロセス</a:t>
            </a:r>
            <a:endParaRPr lang="en-US" altLang="ja-JP" sz="1800" b="1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10" name="図表 9">
            <a:extLst>
              <a:ext uri="{FF2B5EF4-FFF2-40B4-BE49-F238E27FC236}">
                <a16:creationId xmlns:a16="http://schemas.microsoft.com/office/drawing/2014/main" id="{C2FAE1BC-7ABA-739C-9CD5-90EC4FC42E8E}"/>
              </a:ext>
            </a:extLst>
          </p:cNvPr>
          <p:cNvGraphicFramePr/>
          <p:nvPr/>
        </p:nvGraphicFramePr>
        <p:xfrm>
          <a:off x="1675887" y="2225726"/>
          <a:ext cx="10301524" cy="1626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7813E4-9A5B-4F1C-2267-3D392AB68329}"/>
              </a:ext>
            </a:extLst>
          </p:cNvPr>
          <p:cNvSpPr txBox="1"/>
          <p:nvPr/>
        </p:nvSpPr>
        <p:spPr>
          <a:xfrm>
            <a:off x="-149918" y="4367472"/>
            <a:ext cx="1742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b="1" dirty="0"/>
              <a:t>手段</a:t>
            </a:r>
            <a:endParaRPr lang="en-US" altLang="ja-JP" sz="1800" b="1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8B76DF4-EC50-A4D1-7EB1-FF430C0144FD}"/>
              </a:ext>
            </a:extLst>
          </p:cNvPr>
          <p:cNvSpPr/>
          <p:nvPr/>
        </p:nvSpPr>
        <p:spPr>
          <a:xfrm>
            <a:off x="1675887" y="2008585"/>
            <a:ext cx="264937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調査・分析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4B476B-D7DC-FA5A-34A7-B5F452FC89CD}"/>
              </a:ext>
            </a:extLst>
          </p:cNvPr>
          <p:cNvSpPr/>
          <p:nvPr/>
        </p:nvSpPr>
        <p:spPr>
          <a:xfrm>
            <a:off x="4677537" y="2008585"/>
            <a:ext cx="264937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コンセプトデザイン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5D7BC3A-432C-A6FF-E9BF-34B48C3B6B55}"/>
              </a:ext>
            </a:extLst>
          </p:cNvPr>
          <p:cNvSpPr/>
          <p:nvPr/>
        </p:nvSpPr>
        <p:spPr>
          <a:xfrm>
            <a:off x="7780379" y="2008585"/>
            <a:ext cx="11307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プロトタイプ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D21275E-E508-84B3-7806-7879D20592BC}"/>
              </a:ext>
            </a:extLst>
          </p:cNvPr>
          <p:cNvSpPr/>
          <p:nvPr/>
        </p:nvSpPr>
        <p:spPr>
          <a:xfrm>
            <a:off x="9306050" y="2008585"/>
            <a:ext cx="11307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評価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FB76D76-023C-0E39-9E04-AE7F7F55370B}"/>
              </a:ext>
            </a:extLst>
          </p:cNvPr>
          <p:cNvSpPr/>
          <p:nvPr/>
        </p:nvSpPr>
        <p:spPr>
          <a:xfrm>
            <a:off x="10868391" y="2008585"/>
            <a:ext cx="11307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提供</a:t>
            </a:r>
          </a:p>
        </p:txBody>
      </p:sp>
      <p:sp>
        <p:nvSpPr>
          <p:cNvPr id="17" name="角丸四角形 7">
            <a:extLst>
              <a:ext uri="{FF2B5EF4-FFF2-40B4-BE49-F238E27FC236}">
                <a16:creationId xmlns:a16="http://schemas.microsoft.com/office/drawing/2014/main" id="{5ED5771D-38AC-6E87-8729-6C92FD131D33}"/>
              </a:ext>
            </a:extLst>
          </p:cNvPr>
          <p:cNvSpPr/>
          <p:nvPr/>
        </p:nvSpPr>
        <p:spPr>
          <a:xfrm flipH="1">
            <a:off x="1592352" y="5183701"/>
            <a:ext cx="3017748" cy="9046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1600" dirty="0">
                <a:solidFill>
                  <a:schemeClr val="tx1"/>
                </a:solidFill>
                <a:latin typeface="+mn-ea"/>
              </a:rPr>
              <a:t>・ユーザー理解</a:t>
            </a:r>
            <a:endParaRPr lang="en-US" altLang="ja-JP" sz="16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600" dirty="0">
                <a:solidFill>
                  <a:schemeClr val="tx1"/>
                </a:solidFill>
                <a:latin typeface="+mn-ea"/>
              </a:rPr>
              <a:t>・課題（ニーズ）の設定</a:t>
            </a:r>
            <a:endParaRPr lang="en-US" altLang="ja-JP" sz="16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600" dirty="0">
                <a:solidFill>
                  <a:schemeClr val="tx1"/>
                </a:solidFill>
                <a:latin typeface="+mn-ea"/>
              </a:rPr>
              <a:t>・メンバー間のユーザー像共有</a:t>
            </a:r>
            <a:endParaRPr lang="en-US" altLang="ja-JP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角丸四角形 7">
            <a:extLst>
              <a:ext uri="{FF2B5EF4-FFF2-40B4-BE49-F238E27FC236}">
                <a16:creationId xmlns:a16="http://schemas.microsoft.com/office/drawing/2014/main" id="{4692AA7E-71F0-FBAC-D623-4F1AEA8A5A85}"/>
              </a:ext>
            </a:extLst>
          </p:cNvPr>
          <p:cNvSpPr/>
          <p:nvPr/>
        </p:nvSpPr>
        <p:spPr>
          <a:xfrm flipH="1">
            <a:off x="4677536" y="5183700"/>
            <a:ext cx="2904365" cy="9046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1600" dirty="0">
                <a:solidFill>
                  <a:schemeClr val="tx1"/>
                </a:solidFill>
                <a:latin typeface="+mn-ea"/>
              </a:rPr>
              <a:t>・ビジネスを踏まえた理想の体験価値と利用文脈の設定</a:t>
            </a:r>
            <a:endParaRPr lang="en-US" altLang="ja-JP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角丸四角形 7">
            <a:extLst>
              <a:ext uri="{FF2B5EF4-FFF2-40B4-BE49-F238E27FC236}">
                <a16:creationId xmlns:a16="http://schemas.microsoft.com/office/drawing/2014/main" id="{C28554F7-85C5-AC07-56C4-2D6CAD7BCA85}"/>
              </a:ext>
            </a:extLst>
          </p:cNvPr>
          <p:cNvSpPr/>
          <p:nvPr/>
        </p:nvSpPr>
        <p:spPr>
          <a:xfrm flipH="1">
            <a:off x="7762722" y="5181432"/>
            <a:ext cx="2552866" cy="8797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1600" dirty="0">
                <a:solidFill>
                  <a:schemeClr val="tx1"/>
                </a:solidFill>
                <a:latin typeface="+mn-ea"/>
              </a:rPr>
              <a:t>・プロトタイプの設計</a:t>
            </a:r>
            <a:endParaRPr lang="en-US" altLang="ja-JP" sz="16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600" dirty="0">
                <a:solidFill>
                  <a:schemeClr val="tx1"/>
                </a:solidFill>
                <a:latin typeface="+mn-ea"/>
              </a:rPr>
              <a:t>・プロトタイプの作成・評価</a:t>
            </a:r>
            <a:endParaRPr lang="en-US" altLang="ja-JP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角丸四角形 7">
            <a:extLst>
              <a:ext uri="{FF2B5EF4-FFF2-40B4-BE49-F238E27FC236}">
                <a16:creationId xmlns:a16="http://schemas.microsoft.com/office/drawing/2014/main" id="{976F36E2-02CC-C3FC-7215-59170AF745FD}"/>
              </a:ext>
            </a:extLst>
          </p:cNvPr>
          <p:cNvSpPr/>
          <p:nvPr/>
        </p:nvSpPr>
        <p:spPr>
          <a:xfrm flipH="1">
            <a:off x="2858116" y="4088086"/>
            <a:ext cx="1751984" cy="9046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・ペルソナ</a:t>
            </a:r>
            <a:endParaRPr lang="en-US" altLang="ja-JP" sz="14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・カスタマージャーニー</a:t>
            </a:r>
            <a:endParaRPr lang="en-US" altLang="ja-JP" sz="14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  <a:latin typeface="+mn-ea"/>
              </a:rPr>
              <a:t>KA</a:t>
            </a:r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法</a:t>
            </a:r>
            <a:endParaRPr lang="en-US" altLang="ja-JP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73CE32E-33E3-7A88-82B8-29D2F3FA96BD}"/>
              </a:ext>
            </a:extLst>
          </p:cNvPr>
          <p:cNvSpPr txBox="1"/>
          <p:nvPr/>
        </p:nvSpPr>
        <p:spPr>
          <a:xfrm>
            <a:off x="-149918" y="5451378"/>
            <a:ext cx="1742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b="1" dirty="0"/>
              <a:t>目的</a:t>
            </a:r>
            <a:endParaRPr lang="en-US" altLang="ja-JP" sz="1800" b="1" dirty="0"/>
          </a:p>
        </p:txBody>
      </p:sp>
      <p:sp>
        <p:nvSpPr>
          <p:cNvPr id="22" name="角丸四角形 7">
            <a:extLst>
              <a:ext uri="{FF2B5EF4-FFF2-40B4-BE49-F238E27FC236}">
                <a16:creationId xmlns:a16="http://schemas.microsoft.com/office/drawing/2014/main" id="{01AAA333-953A-38B3-EA37-1B2D34DD38A4}"/>
              </a:ext>
            </a:extLst>
          </p:cNvPr>
          <p:cNvSpPr/>
          <p:nvPr/>
        </p:nvSpPr>
        <p:spPr>
          <a:xfrm flipH="1">
            <a:off x="6192415" y="4088086"/>
            <a:ext cx="1389485" cy="9046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・カスタマージャーニー</a:t>
            </a:r>
            <a:endParaRPr lang="en-US" altLang="ja-JP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155C4A0-E687-544C-5E43-02CE7E02970D}"/>
              </a:ext>
            </a:extLst>
          </p:cNvPr>
          <p:cNvSpPr/>
          <p:nvPr/>
        </p:nvSpPr>
        <p:spPr>
          <a:xfrm>
            <a:off x="7584197" y="1654437"/>
            <a:ext cx="1642553" cy="2242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04F3C11-35E3-1CEA-5E8C-FD3C70CF55AE}"/>
              </a:ext>
            </a:extLst>
          </p:cNvPr>
          <p:cNvSpPr/>
          <p:nvPr/>
        </p:nvSpPr>
        <p:spPr>
          <a:xfrm>
            <a:off x="7714681" y="3990827"/>
            <a:ext cx="2722129" cy="2242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29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060CD-565F-92B4-8599-14FE5616D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54623F9-2E21-C1C4-0745-DCFCA490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8337"/>
            <a:ext cx="12202010" cy="81346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2014EB-AF92-9990-55A7-F4ED2F67E473}"/>
              </a:ext>
            </a:extLst>
          </p:cNvPr>
          <p:cNvSpPr/>
          <p:nvPr/>
        </p:nvSpPr>
        <p:spPr>
          <a:xfrm>
            <a:off x="1" y="0"/>
            <a:ext cx="1220201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AD10541-3044-C695-E710-D9D6F6680C37}"/>
              </a:ext>
            </a:extLst>
          </p:cNvPr>
          <p:cNvSpPr txBox="1"/>
          <p:nvPr/>
        </p:nvSpPr>
        <p:spPr>
          <a:xfrm>
            <a:off x="987764" y="2479939"/>
            <a:ext cx="10216471" cy="20973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altLang="ja-JP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Light" panose="020B0300000000000000" pitchFamily="50" charset="-128"/>
                <a:ea typeface="Yu Gothic UI Light" panose="020B0300000000000000" pitchFamily="50" charset="-128"/>
                <a:cs typeface="Roboto" panose="02000000000000000000" pitchFamily="2" charset="0"/>
              </a:rPr>
              <a:t>Challenge 5</a:t>
            </a:r>
          </a:p>
          <a:p>
            <a:pPr algn="ctr">
              <a:spcBef>
                <a:spcPts val="200"/>
              </a:spcBef>
            </a:pPr>
            <a:r>
              <a:rPr lang="ja-JP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Light" panose="020B0300000000000000" pitchFamily="50" charset="-128"/>
                <a:ea typeface="Yu Gothic UI Light" panose="020B0300000000000000" pitchFamily="50" charset="-128"/>
                <a:cs typeface="Roboto" panose="02000000000000000000" pitchFamily="2" charset="0"/>
              </a:rPr>
              <a:t>サービスブループリント</a:t>
            </a:r>
            <a:endParaRPr lang="en-US" altLang="ja-JP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Light" panose="020B0300000000000000" pitchFamily="50" charset="-128"/>
              <a:ea typeface="Yu Gothic UI Light" panose="020B0300000000000000" pitchFamily="50" charset="-128"/>
              <a:cs typeface="Roboto" panose="02000000000000000000" pitchFamily="2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C37B736-BD08-90D0-7CBD-84BEC801C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82" y="787762"/>
            <a:ext cx="2751837" cy="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0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707AD-AC16-B51B-FE41-60A3AFC08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0A03C9-18A4-B021-35FB-F928C1A2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サービスブループリントとは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052A48-5EB0-3B8F-44FE-57FC2404F70A}"/>
              </a:ext>
            </a:extLst>
          </p:cNvPr>
          <p:cNvSpPr txBox="1"/>
          <p:nvPr/>
        </p:nvSpPr>
        <p:spPr>
          <a:xfrm>
            <a:off x="214589" y="953467"/>
            <a:ext cx="1176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顧客がサービスを体験する際の全体的なプロセス（流れ）を視覚化した設計図のようなもの。これにより、顧客と企業のやり取り（タッチポイント）や、サービス提供の背後にあるバックエンドのプロセスが明確になる</a:t>
            </a:r>
            <a:endParaRPr kumimoji="1" lang="ja-JP" altLang="en-US" dirty="0">
              <a:solidFill>
                <a:srgbClr val="525252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938D741-0CCC-C1E4-BF16-A3571856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36" y="1954120"/>
            <a:ext cx="6886088" cy="4357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065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CFDD17E-2117-AFC0-2EAB-E604CD7C87AE}"/>
              </a:ext>
            </a:extLst>
          </p:cNvPr>
          <p:cNvSpPr/>
          <p:nvPr/>
        </p:nvSpPr>
        <p:spPr>
          <a:xfrm>
            <a:off x="-23978" y="0"/>
            <a:ext cx="12215977" cy="6858000"/>
          </a:xfrm>
          <a:prstGeom prst="rect">
            <a:avLst/>
          </a:prstGeom>
          <a:solidFill>
            <a:srgbClr val="92B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" name="テキスト プレースホルダー 1">
            <a:extLst>
              <a:ext uri="{FF2B5EF4-FFF2-40B4-BE49-F238E27FC236}">
                <a16:creationId xmlns:a16="http://schemas.microsoft.com/office/drawing/2014/main" id="{C472144F-DA16-28B2-D756-B12AE329D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724" y="296613"/>
            <a:ext cx="11762821" cy="489099"/>
          </a:xfrm>
        </p:spPr>
        <p:txBody>
          <a:bodyPr lIns="91440" tIns="45720" rIns="91440" bIns="45720" anchor="t"/>
          <a:lstStyle/>
          <a:p>
            <a:pPr algn="ctr"/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カスタマージャーニー </a:t>
            </a:r>
            <a:r>
              <a:rPr lang="en-US" altLang="ja-JP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基本テンプレート例</a:t>
            </a:r>
            <a:r>
              <a:rPr lang="en-US" altLang="ja-JP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)</a:t>
            </a:r>
            <a:endParaRPr lang="en-US" altLang="ja-JP" sz="2000" dirty="0">
              <a:solidFill>
                <a:schemeClr val="bg1"/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36F090-EF96-DD28-9711-7801464DDF03}"/>
              </a:ext>
            </a:extLst>
          </p:cNvPr>
          <p:cNvGraphicFramePr>
            <a:graphicFrameLocks noGrp="1"/>
          </p:cNvGraphicFramePr>
          <p:nvPr/>
        </p:nvGraphicFramePr>
        <p:xfrm>
          <a:off x="180724" y="785713"/>
          <a:ext cx="11835067" cy="577457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05139">
                  <a:extLst>
                    <a:ext uri="{9D8B030D-6E8A-4147-A177-3AD203B41FA5}">
                      <a16:colId xmlns:a16="http://schemas.microsoft.com/office/drawing/2014/main" val="1184435700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19009147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158344635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948491974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34865250"/>
                    </a:ext>
                  </a:extLst>
                </a:gridCol>
              </a:tblGrid>
              <a:tr h="402295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フェーズ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①認知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②興味・関心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③比較・検討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④行動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542394"/>
                  </a:ext>
                </a:extLst>
              </a:tr>
              <a:tr h="134307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タッチポイント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774135"/>
                  </a:ext>
                </a:extLst>
              </a:tr>
              <a:tr h="134307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行動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1259"/>
                  </a:ext>
                </a:extLst>
              </a:tr>
              <a:tr h="134307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思考・感情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64332"/>
                  </a:ext>
                </a:extLst>
              </a:tr>
              <a:tr h="134307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施策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7655"/>
                  </a:ext>
                </a:extLst>
              </a:tr>
            </a:tbl>
          </a:graphicData>
        </a:graphic>
      </p:graphicFrame>
      <p:pic>
        <p:nvPicPr>
          <p:cNvPr id="2" name="Picture 14">
            <a:extLst>
              <a:ext uri="{FF2B5EF4-FFF2-40B4-BE49-F238E27FC236}">
                <a16:creationId xmlns:a16="http://schemas.microsoft.com/office/drawing/2014/main" id="{F9A6C084-A3AB-AC33-282E-3169EA47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71" y="0"/>
            <a:ext cx="1999129" cy="9995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276E86F5-F83E-6D3B-14DF-2CE176FFF341}"/>
              </a:ext>
            </a:extLst>
          </p:cNvPr>
          <p:cNvSpPr txBox="1">
            <a:spLocks/>
          </p:cNvSpPr>
          <p:nvPr/>
        </p:nvSpPr>
        <p:spPr>
          <a:xfrm>
            <a:off x="7081413" y="801"/>
            <a:ext cx="3407271" cy="369332"/>
          </a:xfrm>
          <a:prstGeom prst="rect">
            <a:avLst/>
          </a:prstGeom>
        </p:spPr>
        <p:txBody>
          <a:bodyPr lIns="91440" tIns="45720" rIns="91440" bIns="4572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b="1" i="0" kern="1200">
                <a:solidFill>
                  <a:srgbClr val="525252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Yu Gothic UI Light"/>
                <a:ea typeface="Yu Gothic UI Light"/>
                <a:cs typeface="+mn-cs"/>
              </a:rPr>
              <a:t>AIDMA / AISAS / AARRR…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587F67-CD5E-578C-7B22-168976568970}"/>
              </a:ext>
            </a:extLst>
          </p:cNvPr>
          <p:cNvSpPr/>
          <p:nvPr/>
        </p:nvSpPr>
        <p:spPr>
          <a:xfrm>
            <a:off x="93912" y="2464307"/>
            <a:ext cx="11917364" cy="147675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792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CFDD17E-2117-AFC0-2EAB-E604CD7C87AE}"/>
              </a:ext>
            </a:extLst>
          </p:cNvPr>
          <p:cNvSpPr/>
          <p:nvPr/>
        </p:nvSpPr>
        <p:spPr>
          <a:xfrm>
            <a:off x="-23978" y="0"/>
            <a:ext cx="12215977" cy="6858000"/>
          </a:xfrm>
          <a:prstGeom prst="rect">
            <a:avLst/>
          </a:prstGeom>
          <a:solidFill>
            <a:srgbClr val="92B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3" name="テキスト プレースホルダー 1">
            <a:extLst>
              <a:ext uri="{FF2B5EF4-FFF2-40B4-BE49-F238E27FC236}">
                <a16:creationId xmlns:a16="http://schemas.microsoft.com/office/drawing/2014/main" id="{C472144F-DA16-28B2-D756-B12AE329D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724" y="296613"/>
            <a:ext cx="11762821" cy="489099"/>
          </a:xfrm>
        </p:spPr>
        <p:txBody>
          <a:bodyPr lIns="91440" tIns="45720" rIns="91440" bIns="45720" anchor="t"/>
          <a:lstStyle/>
          <a:p>
            <a:pPr algn="ctr"/>
            <a:r>
              <a:rPr lang="ja-JP" altLang="en-US" sz="2000" dirty="0">
                <a:solidFill>
                  <a:schemeClr val="bg1"/>
                </a:solidFill>
                <a:latin typeface="Yu Gothic UI Light"/>
                <a:ea typeface="Yu Gothic UI Light"/>
              </a:rPr>
              <a:t>サービスブループリント テンプレート（例）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4B4252-D1D9-B0BA-B47B-015A7F226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109670"/>
              </p:ext>
            </p:extLst>
          </p:nvPr>
        </p:nvGraphicFramePr>
        <p:xfrm>
          <a:off x="180724" y="688932"/>
          <a:ext cx="11835067" cy="605007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05139">
                  <a:extLst>
                    <a:ext uri="{9D8B030D-6E8A-4147-A177-3AD203B41FA5}">
                      <a16:colId xmlns:a16="http://schemas.microsoft.com/office/drawing/2014/main" val="1184435700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19009147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158344635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948491974"/>
                    </a:ext>
                  </a:extLst>
                </a:gridCol>
                <a:gridCol w="2707482">
                  <a:extLst>
                    <a:ext uri="{9D8B030D-6E8A-4147-A177-3AD203B41FA5}">
                      <a16:colId xmlns:a16="http://schemas.microsoft.com/office/drawing/2014/main" val="734865250"/>
                    </a:ext>
                  </a:extLst>
                </a:gridCol>
              </a:tblGrid>
              <a:tr h="278344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時間軸</a:t>
                      </a:r>
                      <a:r>
                        <a:rPr lang="en-US" altLang="ja-JP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  <a:sym typeface="Wingdings" panose="05000000000000000000" pitchFamily="2" charset="2"/>
                        </a:rPr>
                        <a:t>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73149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カスタマー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14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774135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フロントステージアクション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14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1259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バックステージ</a:t>
                      </a:r>
                      <a:endParaRPr lang="en-US" altLang="ja-JP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アクション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64332"/>
                  </a:ext>
                </a:extLst>
              </a:tr>
              <a:tr h="144293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Yu Gothic UI Light" panose="020B0300000000000000" pitchFamily="50" charset="-128"/>
                          <a:ea typeface="Yu Gothic UI Light" panose="020B0300000000000000" pitchFamily="50" charset="-128"/>
                        </a:rPr>
                        <a:t>プロセス</a:t>
                      </a:r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Yu Gothic UI Light" panose="020B0300000000000000" pitchFamily="50" charset="-128"/>
                        <a:ea typeface="Yu Gothic UI Light" panose="020B0300000000000000" pitchFamily="50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7655"/>
                  </a:ext>
                </a:extLst>
              </a:tr>
            </a:tbl>
          </a:graphicData>
        </a:graphic>
      </p:graphicFrame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C0C6BB4-B155-D2A3-B856-489394E03D57}"/>
              </a:ext>
            </a:extLst>
          </p:cNvPr>
          <p:cNvGrpSpPr/>
          <p:nvPr/>
        </p:nvGrpSpPr>
        <p:grpSpPr>
          <a:xfrm>
            <a:off x="1331856" y="1171768"/>
            <a:ext cx="9658873" cy="5357523"/>
            <a:chOff x="1331856" y="1171768"/>
            <a:chExt cx="5392803" cy="535752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7874869-37E9-84AD-524E-C0DA34E26E4E}"/>
                </a:ext>
              </a:extLst>
            </p:cNvPr>
            <p:cNvSpPr/>
            <p:nvPr/>
          </p:nvSpPr>
          <p:spPr>
            <a:xfrm>
              <a:off x="13318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3593C29-4EA1-6BFB-2A9C-10E444187885}"/>
                </a:ext>
              </a:extLst>
            </p:cNvPr>
            <p:cNvSpPr/>
            <p:nvPr/>
          </p:nvSpPr>
          <p:spPr>
            <a:xfrm>
              <a:off x="13318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A9D209-C12A-245E-1900-3A0EE6C0D773}"/>
                </a:ext>
              </a:extLst>
            </p:cNvPr>
            <p:cNvSpPr/>
            <p:nvPr/>
          </p:nvSpPr>
          <p:spPr>
            <a:xfrm>
              <a:off x="1331856" y="4133850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0191E6A-D2F8-BB21-C124-7F951ABE1F5A}"/>
                </a:ext>
              </a:extLst>
            </p:cNvPr>
            <p:cNvSpPr/>
            <p:nvPr/>
          </p:nvSpPr>
          <p:spPr>
            <a:xfrm>
              <a:off x="1331856" y="5614891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19C0336-546C-0182-14A2-30A203055F96}"/>
                </a:ext>
              </a:extLst>
            </p:cNvPr>
            <p:cNvSpPr/>
            <p:nvPr/>
          </p:nvSpPr>
          <p:spPr>
            <a:xfrm>
              <a:off x="21161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05785C-23FC-A5C0-C556-A006ED9BE67C}"/>
                </a:ext>
              </a:extLst>
            </p:cNvPr>
            <p:cNvSpPr/>
            <p:nvPr/>
          </p:nvSpPr>
          <p:spPr>
            <a:xfrm>
              <a:off x="21161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E2E4ACA-0763-A797-B13F-6432FB22FE16}"/>
                </a:ext>
              </a:extLst>
            </p:cNvPr>
            <p:cNvSpPr/>
            <p:nvPr/>
          </p:nvSpPr>
          <p:spPr>
            <a:xfrm>
              <a:off x="2116156" y="4133850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23DEF0B-3904-E3E6-F8AB-8611E06711E3}"/>
                </a:ext>
              </a:extLst>
            </p:cNvPr>
            <p:cNvSpPr/>
            <p:nvPr/>
          </p:nvSpPr>
          <p:spPr>
            <a:xfrm>
              <a:off x="2116156" y="5614891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DA19C59-0BCB-8C3A-3E4F-6B900AD9002A}"/>
                </a:ext>
              </a:extLst>
            </p:cNvPr>
            <p:cNvSpPr/>
            <p:nvPr/>
          </p:nvSpPr>
          <p:spPr>
            <a:xfrm>
              <a:off x="29004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9904313-120A-17A8-3EB6-D1809D63763D}"/>
                </a:ext>
              </a:extLst>
            </p:cNvPr>
            <p:cNvSpPr/>
            <p:nvPr/>
          </p:nvSpPr>
          <p:spPr>
            <a:xfrm>
              <a:off x="29004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18B9ED-2F4F-0E7A-CD54-0F527671388D}"/>
                </a:ext>
              </a:extLst>
            </p:cNvPr>
            <p:cNvSpPr/>
            <p:nvPr/>
          </p:nvSpPr>
          <p:spPr>
            <a:xfrm>
              <a:off x="2900456" y="4133850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31BE307-658A-9DAE-5DD2-6F9408653470}"/>
                </a:ext>
              </a:extLst>
            </p:cNvPr>
            <p:cNvSpPr/>
            <p:nvPr/>
          </p:nvSpPr>
          <p:spPr>
            <a:xfrm>
              <a:off x="2900456" y="5614891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D8379B-A104-1AFD-129A-0ED5CB51EB44}"/>
                </a:ext>
              </a:extLst>
            </p:cNvPr>
            <p:cNvSpPr/>
            <p:nvPr/>
          </p:nvSpPr>
          <p:spPr>
            <a:xfrm>
              <a:off x="36847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9E3FFD9-6C0C-57E8-5792-0F7AD6F47B43}"/>
                </a:ext>
              </a:extLst>
            </p:cNvPr>
            <p:cNvSpPr/>
            <p:nvPr/>
          </p:nvSpPr>
          <p:spPr>
            <a:xfrm>
              <a:off x="36847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EA85611-16F9-652C-B991-AFCD7B3BD65C}"/>
                </a:ext>
              </a:extLst>
            </p:cNvPr>
            <p:cNvSpPr/>
            <p:nvPr/>
          </p:nvSpPr>
          <p:spPr>
            <a:xfrm>
              <a:off x="3684756" y="4133850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2696E13-3D8B-0276-A2CB-9674BDB46BBF}"/>
                </a:ext>
              </a:extLst>
            </p:cNvPr>
            <p:cNvSpPr/>
            <p:nvPr/>
          </p:nvSpPr>
          <p:spPr>
            <a:xfrm>
              <a:off x="3684756" y="5614891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AEDD218-BDC5-62F7-2E78-B82E0B2B76CB}"/>
                </a:ext>
              </a:extLst>
            </p:cNvPr>
            <p:cNvSpPr/>
            <p:nvPr/>
          </p:nvSpPr>
          <p:spPr>
            <a:xfrm>
              <a:off x="44690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792B21-1593-9D1B-BD23-48AB366443FA}"/>
                </a:ext>
              </a:extLst>
            </p:cNvPr>
            <p:cNvSpPr/>
            <p:nvPr/>
          </p:nvSpPr>
          <p:spPr>
            <a:xfrm>
              <a:off x="44690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56E3DF6-7AFA-26B2-358D-B81060F0BFF0}"/>
                </a:ext>
              </a:extLst>
            </p:cNvPr>
            <p:cNvSpPr/>
            <p:nvPr/>
          </p:nvSpPr>
          <p:spPr>
            <a:xfrm>
              <a:off x="4469056" y="4133850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E40E1A8-2CA9-B14B-0442-4AB6FE0F93EC}"/>
                </a:ext>
              </a:extLst>
            </p:cNvPr>
            <p:cNvSpPr/>
            <p:nvPr/>
          </p:nvSpPr>
          <p:spPr>
            <a:xfrm>
              <a:off x="4469056" y="5614891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8FE8742-C7C5-34D6-2E3B-8218EC32A28B}"/>
                </a:ext>
              </a:extLst>
            </p:cNvPr>
            <p:cNvSpPr/>
            <p:nvPr/>
          </p:nvSpPr>
          <p:spPr>
            <a:xfrm>
              <a:off x="52533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CF89FB2-839D-BDB5-A62E-F3DB994653FB}"/>
                </a:ext>
              </a:extLst>
            </p:cNvPr>
            <p:cNvSpPr/>
            <p:nvPr/>
          </p:nvSpPr>
          <p:spPr>
            <a:xfrm>
              <a:off x="52533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E052A0A-9533-AD16-F8C2-60A5F243DFB4}"/>
                </a:ext>
              </a:extLst>
            </p:cNvPr>
            <p:cNvSpPr/>
            <p:nvPr/>
          </p:nvSpPr>
          <p:spPr>
            <a:xfrm>
              <a:off x="5253356" y="4133850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C67BC8F-F8BE-C662-5D86-C67B8E5A91A9}"/>
                </a:ext>
              </a:extLst>
            </p:cNvPr>
            <p:cNvSpPr/>
            <p:nvPr/>
          </p:nvSpPr>
          <p:spPr>
            <a:xfrm>
              <a:off x="5253356" y="5614891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EF4C56F-898D-E109-2298-218B09E1075B}"/>
                </a:ext>
              </a:extLst>
            </p:cNvPr>
            <p:cNvSpPr/>
            <p:nvPr/>
          </p:nvSpPr>
          <p:spPr>
            <a:xfrm>
              <a:off x="6037656" y="1171768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C5E625C-7312-AD3C-571F-3AAF5EE87BB2}"/>
                </a:ext>
              </a:extLst>
            </p:cNvPr>
            <p:cNvSpPr/>
            <p:nvPr/>
          </p:nvSpPr>
          <p:spPr>
            <a:xfrm>
              <a:off x="6037656" y="2652809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E3E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C3D826A-A889-BA61-637D-E8B81011939A}"/>
                </a:ext>
              </a:extLst>
            </p:cNvPr>
            <p:cNvSpPr/>
            <p:nvPr/>
          </p:nvSpPr>
          <p:spPr>
            <a:xfrm>
              <a:off x="6037656" y="4133850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C3ECC63-DB78-CFAB-3DFF-593701E4CAD6}"/>
                </a:ext>
              </a:extLst>
            </p:cNvPr>
            <p:cNvSpPr/>
            <p:nvPr/>
          </p:nvSpPr>
          <p:spPr>
            <a:xfrm>
              <a:off x="6037656" y="5614891"/>
              <a:ext cx="687003" cy="914400"/>
            </a:xfrm>
            <a:prstGeom prst="roundRect">
              <a:avLst>
                <a:gd name="adj" fmla="val 14612"/>
              </a:avLst>
            </a:prstGeom>
            <a:solidFill>
              <a:schemeClr val="bg1"/>
            </a:solidFill>
            <a:ln w="1905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Yu Gothic UI Light" panose="020B0300000000000000" pitchFamily="50" charset="-128"/>
                  <a:ea typeface="Yu Gothic UI Light" panose="020B0300000000000000" pitchFamily="50" charset="-128"/>
                  <a:cs typeface="+mn-cs"/>
                </a:rPr>
                <a:t>XXX</a:t>
              </a:r>
            </a:p>
          </p:txBody>
        </p:sp>
      </p:grpSp>
      <p:sp>
        <p:nvSpPr>
          <p:cNvPr id="60" name="Arrow: Left 59">
            <a:extLst>
              <a:ext uri="{FF2B5EF4-FFF2-40B4-BE49-F238E27FC236}">
                <a16:creationId xmlns:a16="http://schemas.microsoft.com/office/drawing/2014/main" id="{3B77D7C8-197E-6174-FAFA-AE4F602FA9D6}"/>
              </a:ext>
            </a:extLst>
          </p:cNvPr>
          <p:cNvSpPr/>
          <p:nvPr/>
        </p:nvSpPr>
        <p:spPr>
          <a:xfrm>
            <a:off x="11241570" y="2106266"/>
            <a:ext cx="735093" cy="586405"/>
          </a:xfrm>
          <a:prstGeom prst="leftArrow">
            <a:avLst>
              <a:gd name="adj1" fmla="val 50000"/>
              <a:gd name="adj2" fmla="val 3626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顧客との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やりとり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3DF0C56A-4140-024D-3CD4-85ABF70DE6DB}"/>
              </a:ext>
            </a:extLst>
          </p:cNvPr>
          <p:cNvSpPr/>
          <p:nvPr/>
        </p:nvSpPr>
        <p:spPr>
          <a:xfrm>
            <a:off x="11241570" y="3555073"/>
            <a:ext cx="735093" cy="586405"/>
          </a:xfrm>
          <a:prstGeom prst="leftArrow">
            <a:avLst>
              <a:gd name="adj1" fmla="val 50000"/>
              <a:gd name="adj2" fmla="val 35212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顧客から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の見え方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C969A9F2-CA54-516E-A037-A9DAB25B7A43}"/>
              </a:ext>
            </a:extLst>
          </p:cNvPr>
          <p:cNvSpPr/>
          <p:nvPr/>
        </p:nvSpPr>
        <p:spPr>
          <a:xfrm>
            <a:off x="11241570" y="4997364"/>
            <a:ext cx="735093" cy="586405"/>
          </a:xfrm>
          <a:prstGeom prst="leftArrow">
            <a:avLst>
              <a:gd name="adj1" fmla="val 50000"/>
              <a:gd name="adj2" fmla="val 40493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内部的な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Light" panose="020B0300000000000000" pitchFamily="50" charset="-128"/>
                <a:ea typeface="Yu Gothic UI Light" panose="020B0300000000000000" pitchFamily="50" charset="-128"/>
                <a:cs typeface="+mn-cs"/>
              </a:rPr>
              <a:t>やりとり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Light" panose="020B0300000000000000" pitchFamily="50" charset="-128"/>
              <a:ea typeface="Yu Gothic UI Light" panose="020B0300000000000000" pitchFamily="50" charset="-128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5E0C4D9-B44A-6176-F4A9-2CAC0CB7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974" y="2331734"/>
            <a:ext cx="4723563" cy="2988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672B82E-4C33-71DD-9749-1020423E1FB4}"/>
              </a:ext>
            </a:extLst>
          </p:cNvPr>
          <p:cNvSpPr/>
          <p:nvPr/>
        </p:nvSpPr>
        <p:spPr>
          <a:xfrm>
            <a:off x="176208" y="1038343"/>
            <a:ext cx="11026233" cy="120869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BED6FD3-908E-DE12-D674-33B4278C1A90}"/>
              </a:ext>
            </a:extLst>
          </p:cNvPr>
          <p:cNvSpPr/>
          <p:nvPr/>
        </p:nvSpPr>
        <p:spPr>
          <a:xfrm>
            <a:off x="160468" y="757448"/>
            <a:ext cx="2519980" cy="254000"/>
          </a:xfrm>
          <a:prstGeom prst="rect">
            <a:avLst/>
          </a:prstGeom>
          <a:solidFill>
            <a:srgbClr val="C00000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カスタマージャーニーから作成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C767C19-1405-214C-172D-E0E2C5A15431}"/>
              </a:ext>
            </a:extLst>
          </p:cNvPr>
          <p:cNvSpPr/>
          <p:nvPr/>
        </p:nvSpPr>
        <p:spPr>
          <a:xfrm>
            <a:off x="176208" y="5440569"/>
            <a:ext cx="11026233" cy="120869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57352D31-C675-98F5-8701-3D0CCCAB9B8B}"/>
              </a:ext>
            </a:extLst>
          </p:cNvPr>
          <p:cNvSpPr/>
          <p:nvPr/>
        </p:nvSpPr>
        <p:spPr>
          <a:xfrm>
            <a:off x="160468" y="5167740"/>
            <a:ext cx="2519980" cy="254000"/>
          </a:xfrm>
          <a:prstGeom prst="rect">
            <a:avLst/>
          </a:prstGeom>
          <a:solidFill>
            <a:srgbClr val="C00000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rgbClr val="FFFFFF"/>
                </a:solidFill>
                <a:latin typeface="Yu Gothic UI 本文"/>
                <a:ea typeface="Hiragino Kaku Gothic Pro W3" panose="020B0300000000000000" pitchFamily="34" charset="-128"/>
              </a:rPr>
              <a:t>アーキテクチャー図の元になる</a:t>
            </a:r>
          </a:p>
        </p:txBody>
      </p:sp>
    </p:spTree>
    <p:extLst>
      <p:ext uri="{BB962C8B-B14F-4D97-AF65-F5344CB8AC3E}">
        <p14:creationId xmlns:p14="http://schemas.microsoft.com/office/powerpoint/2010/main" val="2444769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kumimoji="1" sz="1100" b="1" dirty="0" smtClean="0">
            <a:solidFill>
              <a:schemeClr val="tx1">
                <a:lumMod val="65000"/>
                <a:lumOff val="35000"/>
              </a:schemeClr>
            </a:solidFill>
            <a:latin typeface="Hiragino Kaku Gothic Pro W3" panose="020B0300000000000000" pitchFamily="34" charset="-128"/>
            <a:ea typeface="Hiragino Kaku Gothic Pro W3" panose="020B0300000000000000" pitchFamily="34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mtClean="0">
            <a:solidFill>
              <a:srgbClr val="525252"/>
            </a:solidFill>
            <a:latin typeface="Hiragino Kaku Gothic Pro W3" panose="020B0300000000000000" pitchFamily="34" charset="-128"/>
            <a:ea typeface="Hiragino Kaku Gothic Pro W3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155_Microsoft_Tech_Summit_Light_Template">
  <a:themeElements>
    <a:clrScheme name="ユーザー定義 2">
      <a:dk1>
        <a:srgbClr val="543E3E"/>
      </a:dk1>
      <a:lt1>
        <a:srgbClr val="FFFFFF"/>
      </a:lt1>
      <a:dk2>
        <a:srgbClr val="0D1867"/>
      </a:dk2>
      <a:lt2>
        <a:srgbClr val="E5DECE"/>
      </a:lt2>
      <a:accent1>
        <a:srgbClr val="5B75F9"/>
      </a:accent1>
      <a:accent2>
        <a:srgbClr val="0078D7"/>
      </a:accent2>
      <a:accent3>
        <a:srgbClr val="002050"/>
      </a:accent3>
      <a:accent4>
        <a:srgbClr val="00BCF2"/>
      </a:accent4>
      <a:accent5>
        <a:srgbClr val="A70D0D"/>
      </a:accent5>
      <a:accent6>
        <a:srgbClr val="D2D2D2"/>
      </a:accent6>
      <a:hlink>
        <a:srgbClr val="4DB0FF"/>
      </a:hlink>
      <a:folHlink>
        <a:srgbClr val="06C7FF"/>
      </a:folHlink>
    </a:clrScheme>
    <a:fontScheme name="uikou-normal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Tech_Summit_16x9_Template.potx" id="{B813E9E4-2AFC-4422-A9D1-B047BD6E8A13}" vid="{2A35B18E-CC53-48D1-8444-C2B2E05C3BBF}"/>
    </a:ext>
  </a:extLst>
</a:theme>
</file>

<file path=ppt/theme/theme3.xml><?xml version="1.0" encoding="utf-8"?>
<a:theme xmlns:a="http://schemas.openxmlformats.org/drawingml/2006/main" name="Content slide – cool palette">
  <a:themeElements>
    <a:clrScheme name="Janssen Color Palette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09357A"/>
      </a:accent1>
      <a:accent2>
        <a:srgbClr val="2A8EBF"/>
      </a:accent2>
      <a:accent3>
        <a:srgbClr val="BFBFBF"/>
      </a:accent3>
      <a:accent4>
        <a:srgbClr val="237D26"/>
      </a:accent4>
      <a:accent5>
        <a:srgbClr val="7FC31C"/>
      </a:accent5>
      <a:accent6>
        <a:srgbClr val="BFE18D"/>
      </a:accent6>
      <a:hlink>
        <a:srgbClr val="2A8EBF"/>
      </a:hlink>
      <a:folHlink>
        <a:srgbClr val="94C6D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tx1">
              <a:lumMod val="20000"/>
              <a:lumOff val="80000"/>
            </a:schemeClr>
          </a:solidFill>
        </a:ln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sz="900" dirty="0" smtClean="0">
            <a:solidFill>
              <a:schemeClr val="tx1"/>
            </a:solidFill>
            <a:ea typeface="Meiryo UI" panose="020B0604030504040204" pitchFamily="50" charset="-128"/>
          </a:defRPr>
        </a:defPPr>
      </a:lstStyle>
      <a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marL="0" indent="0">
          <a:buNone/>
          <a:defRPr kumimoji="1" dirty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3331</TotalTime>
  <Words>2104</Words>
  <Application>Microsoft Macintosh PowerPoint</Application>
  <PresentationFormat>ワイド画面</PresentationFormat>
  <Paragraphs>686</Paragraphs>
  <Slides>25</Slides>
  <Notes>17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3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8" baseType="lpstr">
      <vt:lpstr>Hiragino Kaku Gothic Pro W3</vt:lpstr>
      <vt:lpstr>Yu Gothic UI</vt:lpstr>
      <vt:lpstr>Yu Gothic UI Light</vt:lpstr>
      <vt:lpstr>Yu Gothic UI 本文</vt:lpstr>
      <vt:lpstr>Yu Gothic</vt:lpstr>
      <vt:lpstr>Yu Gothic</vt:lpstr>
      <vt:lpstr>Arial</vt:lpstr>
      <vt:lpstr>Verdana</vt:lpstr>
      <vt:lpstr>Wingdings</vt:lpstr>
      <vt:lpstr>2_Office テーマ</vt:lpstr>
      <vt:lpstr>5-50155_Microsoft_Tech_Summit_Light_Template</vt:lpstr>
      <vt:lpstr>Content slide – cool palette</vt:lpstr>
      <vt:lpstr>think-cell スライド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UI/UX</dc:title>
  <dc:creator>大林史尚</dc:creator>
  <cp:lastModifiedBy>let.smakeawish1230@gmail.com</cp:lastModifiedBy>
  <cp:revision>130</cp:revision>
  <dcterms:created xsi:type="dcterms:W3CDTF">2023-05-29T10:59:56Z</dcterms:created>
  <dcterms:modified xsi:type="dcterms:W3CDTF">2025-03-09T02:16:44Z</dcterms:modified>
</cp:coreProperties>
</file>